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38" r:id="rId4"/>
  </p:sldMasterIdLst>
  <p:sldIdLst>
    <p:sldId id="256" r:id="rId5"/>
    <p:sldId id="284" r:id="rId6"/>
    <p:sldId id="278" r:id="rId7"/>
    <p:sldId id="257" r:id="rId8"/>
    <p:sldId id="259" r:id="rId9"/>
    <p:sldId id="277" r:id="rId10"/>
    <p:sldId id="258" r:id="rId11"/>
    <p:sldId id="267" r:id="rId12"/>
    <p:sldId id="270" r:id="rId13"/>
    <p:sldId id="286" r:id="rId14"/>
    <p:sldId id="271" r:id="rId15"/>
    <p:sldId id="285" r:id="rId16"/>
    <p:sldId id="261" r:id="rId17"/>
    <p:sldId id="260" r:id="rId18"/>
    <p:sldId id="262" r:id="rId19"/>
    <p:sldId id="263" r:id="rId20"/>
    <p:sldId id="264" r:id="rId21"/>
    <p:sldId id="265" r:id="rId22"/>
    <p:sldId id="266" r:id="rId23"/>
    <p:sldId id="268" r:id="rId24"/>
    <p:sldId id="269" r:id="rId25"/>
    <p:sldId id="272" r:id="rId26"/>
    <p:sldId id="280" r:id="rId27"/>
    <p:sldId id="273" r:id="rId28"/>
    <p:sldId id="274" r:id="rId29"/>
    <p:sldId id="281" r:id="rId30"/>
    <p:sldId id="279" r:id="rId31"/>
    <p:sldId id="282" r:id="rId32"/>
    <p:sldId id="283" r:id="rId33"/>
    <p:sldId id="276" r:id="rId34"/>
    <p:sldId id="275"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123" d="100"/>
          <a:sy n="123" d="100"/>
        </p:scale>
        <p:origin x="1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DDCD2F0E-EA4D-4C94-BA1B-625C58FCFD37}" type="datetimeFigureOut">
              <a:rPr lang="en-US" smtClean="0"/>
              <a:t>11/13/2019</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7443158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DCD2F0E-EA4D-4C94-BA1B-625C58FCFD37}" type="datetimeFigureOut">
              <a:rPr lang="en-US" smtClean="0"/>
              <a:t>11/13/2019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765119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DCD2F0E-EA4D-4C94-BA1B-625C58FCFD37}"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15062866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DCD2F0E-EA4D-4C94-BA1B-625C58FCFD37}"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21870036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CD2F0E-EA4D-4C94-BA1B-625C58FCFD37}"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42837859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DCD2F0E-EA4D-4C94-BA1B-625C58FCFD37}" type="datetimeFigureOut">
              <a:rPr lang="en-US" smtClean="0"/>
              <a:t>11/13/2019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1225994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DCD2F0E-EA4D-4C94-BA1B-625C58FCFD37}" type="datetimeFigureOut">
              <a:rPr lang="en-US" smtClean="0"/>
              <a:t>11/13/2019</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12897572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DDCD2F0E-EA4D-4C94-BA1B-625C58FCFD37}"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773549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DDCD2F0E-EA4D-4C94-BA1B-625C58FCFD37}"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923211493"/>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CD2F0E-EA4D-4C94-BA1B-625C58FCFD37}"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228320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CD2F0E-EA4D-4C94-BA1B-625C58FCFD37}"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129047309"/>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CD2F0E-EA4D-4C94-BA1B-625C58FCFD37}" type="datetimeFigureOut">
              <a:rPr lang="en-US" smtClean="0"/>
              <a:t>11/13/2019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57150148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CD2F0E-EA4D-4C94-BA1B-625C58FCFD37}" type="datetimeFigureOut">
              <a:rPr lang="en-US" smtClean="0"/>
              <a:t>11/13/2019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324231860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CD2F0E-EA4D-4C94-BA1B-625C58FCFD37}" type="datetimeFigureOut">
              <a:rPr lang="en-US" smtClean="0"/>
              <a:t>11/13/2019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1767059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CD2F0E-EA4D-4C94-BA1B-625C58FCFD37}" type="datetimeFigureOut">
              <a:rPr lang="en-US" smtClean="0"/>
              <a:t>11/13/2019</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259710727"/>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DCD2F0E-EA4D-4C94-BA1B-625C58FCFD37}" type="datetimeFigureOut">
              <a:rPr lang="en-US" smtClean="0"/>
              <a:t>11/13/2019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378634329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DCD2F0E-EA4D-4C94-BA1B-625C58FCFD37}" type="datetimeFigureOut">
              <a:rPr lang="en-US" smtClean="0"/>
              <a:t>11/13/2019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B6D69A5-550B-44C3-B6A7-D263B01B2B5B}" type="slidenum">
              <a:rPr lang="en-US" smtClean="0"/>
              <a:t>‹#›</a:t>
            </a:fld>
            <a:endParaRPr lang="en-US"/>
          </a:p>
        </p:txBody>
      </p:sp>
    </p:spTree>
    <p:extLst>
      <p:ext uri="{BB962C8B-B14F-4D97-AF65-F5344CB8AC3E}">
        <p14:creationId xmlns:p14="http://schemas.microsoft.com/office/powerpoint/2010/main" val="257234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DDCD2F0E-EA4D-4C94-BA1B-625C58FCFD37}" type="datetimeFigureOut">
              <a:rPr lang="en-US" smtClean="0"/>
              <a:t>11/13/2019</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5B6D69A5-550B-44C3-B6A7-D263B01B2B5B}" type="slidenum">
              <a:rPr lang="en-US" smtClean="0"/>
              <a:t>‹#›</a:t>
            </a:fld>
            <a:endParaRPr lang="en-US"/>
          </a:p>
        </p:txBody>
      </p:sp>
    </p:spTree>
    <p:extLst>
      <p:ext uri="{BB962C8B-B14F-4D97-AF65-F5344CB8AC3E}">
        <p14:creationId xmlns:p14="http://schemas.microsoft.com/office/powerpoint/2010/main" val="4122450341"/>
      </p:ext>
    </p:extLst>
  </p:cSld>
  <p:clrMap bg1="lt1" tx1="dk1" bg2="lt2" tx2="dk2" accent1="accent1" accent2="accent2" accent3="accent3" accent4="accent4" accent5="accent5" accent6="accent6" hlink="hlink" folHlink="folHlink"/>
  <p:sldLayoutIdLst>
    <p:sldLayoutId id="2147484539" r:id="rId1"/>
    <p:sldLayoutId id="2147484540" r:id="rId2"/>
    <p:sldLayoutId id="2147484541" r:id="rId3"/>
    <p:sldLayoutId id="2147484542" r:id="rId4"/>
    <p:sldLayoutId id="2147484543" r:id="rId5"/>
    <p:sldLayoutId id="2147484544" r:id="rId6"/>
    <p:sldLayoutId id="2147484545" r:id="rId7"/>
    <p:sldLayoutId id="2147484546" r:id="rId8"/>
    <p:sldLayoutId id="2147484547" r:id="rId9"/>
    <p:sldLayoutId id="2147484548" r:id="rId10"/>
    <p:sldLayoutId id="2147484549" r:id="rId11"/>
    <p:sldLayoutId id="2147484550" r:id="rId12"/>
    <p:sldLayoutId id="2147484551" r:id="rId13"/>
    <p:sldLayoutId id="2147484552" r:id="rId14"/>
    <p:sldLayoutId id="2147484553" r:id="rId15"/>
    <p:sldLayoutId id="2147484554" r:id="rId16"/>
    <p:sldLayoutId id="214748455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bon.texas.gov/forms_safe_harbor.asp"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bon.texas.gov/rr_current/217-20.asp" TargetMode="External"/><Relationship Id="rId2" Type="http://schemas.openxmlformats.org/officeDocument/2006/relationships/hyperlink" Target="https://statutes.capitol.texas.gov/Docs/OC/htm/OC.303.ht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bon.texas.gov/forms_safe_harbor.asp" TargetMode="External"/><Relationship Id="rId2" Type="http://schemas.openxmlformats.org/officeDocument/2006/relationships/hyperlink" Target="https://www.bon.texas.gov/rr_current/217-20.asp" TargetMode="External"/><Relationship Id="rId1" Type="http://schemas.openxmlformats.org/officeDocument/2006/relationships/slideLayout" Target="../slideLayouts/slideLayout2.xml"/><Relationship Id="rId6" Type="http://schemas.openxmlformats.org/officeDocument/2006/relationships/hyperlink" Target="https://www.americannursetoday.com/speak-to-be-heard-effective-nurse-advocacy/" TargetMode="External"/><Relationship Id="rId5" Type="http://schemas.openxmlformats.org/officeDocument/2006/relationships/hyperlink" Target="https://statutes.capitol.texas.gov/Docs/OC/htm/OC.303.htm" TargetMode="External"/><Relationship Id="rId4" Type="http://schemas.openxmlformats.org/officeDocument/2006/relationships/hyperlink" Target="https://www.bon.texas.gov/faq_peer_review.asp"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SAFE HARBOR NURSING PEER REVIEW: IMPLICATIONS FOR NURSING PRACTICE IN TEXAS</a:t>
            </a:r>
          </a:p>
        </p:txBody>
      </p:sp>
    </p:spTree>
    <p:extLst>
      <p:ext uri="{BB962C8B-B14F-4D97-AF65-F5344CB8AC3E}">
        <p14:creationId xmlns:p14="http://schemas.microsoft.com/office/powerpoint/2010/main" val="3765994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STIPULATIONS REGARDING INVOKING SAFE HARBOR</a:t>
            </a:r>
          </a:p>
        </p:txBody>
      </p:sp>
      <p:sp>
        <p:nvSpPr>
          <p:cNvPr id="3" name="Content Placeholder 2"/>
          <p:cNvSpPr>
            <a:spLocks noGrp="1"/>
          </p:cNvSpPr>
          <p:nvPr>
            <p:ph idx="1"/>
          </p:nvPr>
        </p:nvSpPr>
        <p:spPr/>
        <p:txBody>
          <a:bodyPr/>
          <a:lstStyle/>
          <a:p>
            <a:r>
              <a:rPr lang="en-US" dirty="0"/>
              <a:t>It is important to remember when making the decision of whether or not to refuse a patient assignment, that in the majority of situations, a patient will be better off with a nurse than without a nurse</a:t>
            </a:r>
          </a:p>
          <a:p>
            <a:r>
              <a:rPr lang="en-US" dirty="0"/>
              <a:t>Safe Harbor allows the nurse to accept the patient assignment to deliver the best possible care for the patient, while at the same time protecting his or her nursing license from board sanctions</a:t>
            </a:r>
          </a:p>
          <a:p>
            <a:endParaRPr lang="en-US" dirty="0"/>
          </a:p>
        </p:txBody>
      </p:sp>
    </p:spTree>
    <p:extLst>
      <p:ext uri="{BB962C8B-B14F-4D97-AF65-F5344CB8AC3E}">
        <p14:creationId xmlns:p14="http://schemas.microsoft.com/office/powerpoint/2010/main" val="1058219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STIPULATIONS REGARDING INVOKING SAFE HARBOR</a:t>
            </a:r>
          </a:p>
        </p:txBody>
      </p:sp>
      <p:sp>
        <p:nvSpPr>
          <p:cNvPr id="3" name="Content Placeholder 2"/>
          <p:cNvSpPr>
            <a:spLocks noGrp="1"/>
          </p:cNvSpPr>
          <p:nvPr>
            <p:ph idx="1"/>
          </p:nvPr>
        </p:nvSpPr>
        <p:spPr/>
        <p:txBody>
          <a:bodyPr>
            <a:normAutofit/>
          </a:bodyPr>
          <a:lstStyle/>
          <a:p>
            <a:r>
              <a:rPr lang="en-US" dirty="0"/>
              <a:t>If the nurse requesting Safe Harbor is refusing to accept the assignment or conduct because it is beyond his or her scope of practice, the nurse and the supervisor must work together to attempt to identify an acceptable assignment that is in the nurse’s scope of practice and will encourage safe patient care</a:t>
            </a:r>
          </a:p>
          <a:p>
            <a:r>
              <a:rPr lang="en-US" dirty="0"/>
              <a:t>This collaboration must be documented in writing and kept in nursing peer review records</a:t>
            </a:r>
          </a:p>
        </p:txBody>
      </p:sp>
    </p:spTree>
    <p:extLst>
      <p:ext uri="{BB962C8B-B14F-4D97-AF65-F5344CB8AC3E}">
        <p14:creationId xmlns:p14="http://schemas.microsoft.com/office/powerpoint/2010/main" val="859244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STIPULATIONS REGARDING INVOKING SAFE HARBOR</a:t>
            </a:r>
          </a:p>
        </p:txBody>
      </p:sp>
      <p:sp>
        <p:nvSpPr>
          <p:cNvPr id="3" name="Content Placeholder 2"/>
          <p:cNvSpPr>
            <a:spLocks noGrp="1"/>
          </p:cNvSpPr>
          <p:nvPr>
            <p:ph idx="1"/>
          </p:nvPr>
        </p:nvSpPr>
        <p:spPr/>
        <p:txBody>
          <a:bodyPr>
            <a:normAutofit/>
          </a:bodyPr>
          <a:lstStyle/>
          <a:p>
            <a:r>
              <a:rPr lang="en-US" dirty="0"/>
              <a:t>If a nurse invokes Safe Harbor, and then the supervisor is able to make changes to the requested conduct or assignment in a way that is acceptable to the nurse to not violate the duty to the patient, it is still up to the nurse as to whether or not he or she wishes to have a peer review of the situation</a:t>
            </a:r>
          </a:p>
        </p:txBody>
      </p:sp>
    </p:spTree>
    <p:extLst>
      <p:ext uri="{BB962C8B-B14F-4D97-AF65-F5344CB8AC3E}">
        <p14:creationId xmlns:p14="http://schemas.microsoft.com/office/powerpoint/2010/main" val="2562195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PROCEDURE FOR INVOKING SAFE HARBOR</a:t>
            </a:r>
          </a:p>
        </p:txBody>
      </p:sp>
      <p:sp>
        <p:nvSpPr>
          <p:cNvPr id="3" name="Content Placeholder 2"/>
          <p:cNvSpPr>
            <a:spLocks noGrp="1"/>
          </p:cNvSpPr>
          <p:nvPr>
            <p:ph idx="1"/>
          </p:nvPr>
        </p:nvSpPr>
        <p:spPr/>
        <p:txBody>
          <a:bodyPr/>
          <a:lstStyle/>
          <a:p>
            <a:r>
              <a:rPr lang="en-US" dirty="0"/>
              <a:t>Nurse requesting Safe Harbor is required to make the initial request in writing, to the supervisor who has made the assignment, that he or she is invoking Safe Harbor</a:t>
            </a:r>
          </a:p>
          <a:p>
            <a:r>
              <a:rPr lang="en-US" dirty="0"/>
              <a:t>The content in the written notification must include the requirements for a Safe Harbor Quick Request Form, as described on the next slide</a:t>
            </a:r>
          </a:p>
        </p:txBody>
      </p:sp>
    </p:spTree>
    <p:extLst>
      <p:ext uri="{BB962C8B-B14F-4D97-AF65-F5344CB8AC3E}">
        <p14:creationId xmlns:p14="http://schemas.microsoft.com/office/powerpoint/2010/main" val="23568314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PROCEDURE FOR INVOKING SAFE HARBOR</a:t>
            </a:r>
          </a:p>
        </p:txBody>
      </p:sp>
      <p:sp>
        <p:nvSpPr>
          <p:cNvPr id="3" name="Content Placeholder 2"/>
          <p:cNvSpPr>
            <a:spLocks noGrp="1"/>
          </p:cNvSpPr>
          <p:nvPr>
            <p:ph idx="1"/>
          </p:nvPr>
        </p:nvSpPr>
        <p:spPr/>
        <p:txBody>
          <a:bodyPr>
            <a:normAutofit/>
          </a:bodyPr>
          <a:lstStyle/>
          <a:p>
            <a:pPr marL="0" indent="0">
              <a:buNone/>
            </a:pPr>
            <a:r>
              <a:rPr lang="en-US" b="1" u="sng" dirty="0"/>
              <a:t>Safe Harbor Quick Request</a:t>
            </a:r>
          </a:p>
          <a:p>
            <a:r>
              <a:rPr lang="en-US" dirty="0"/>
              <a:t>Nurse wanting to invoke Safe Harbor is required to make an initial request </a:t>
            </a:r>
            <a:r>
              <a:rPr lang="en-US" b="1" dirty="0"/>
              <a:t>in writing</a:t>
            </a:r>
          </a:p>
          <a:p>
            <a:r>
              <a:rPr lang="en-US" dirty="0"/>
              <a:t>This initial request must include, at a minimum:</a:t>
            </a:r>
          </a:p>
          <a:p>
            <a:pPr lvl="1"/>
            <a:r>
              <a:rPr lang="en-US" dirty="0"/>
              <a:t>The nurse’s name making the Safe Harbor request, including signature</a:t>
            </a:r>
          </a:p>
          <a:p>
            <a:pPr lvl="1"/>
            <a:r>
              <a:rPr lang="en-US" dirty="0"/>
              <a:t>Date and time of request</a:t>
            </a:r>
          </a:p>
          <a:p>
            <a:pPr lvl="1"/>
            <a:r>
              <a:rPr lang="en-US" dirty="0"/>
              <a:t>Location of where the conduct or assignment is to be completed</a:t>
            </a:r>
          </a:p>
          <a:p>
            <a:pPr lvl="1"/>
            <a:r>
              <a:rPr lang="en-US" dirty="0"/>
              <a:t>Name of person making the assignment or requesting the conduct</a:t>
            </a:r>
          </a:p>
          <a:p>
            <a:pPr lvl="1"/>
            <a:r>
              <a:rPr lang="en-US" dirty="0"/>
              <a:t>Short explanation of why Safe Harbor is being requested</a:t>
            </a:r>
          </a:p>
        </p:txBody>
      </p:sp>
    </p:spTree>
    <p:extLst>
      <p:ext uri="{BB962C8B-B14F-4D97-AF65-F5344CB8AC3E}">
        <p14:creationId xmlns:p14="http://schemas.microsoft.com/office/powerpoint/2010/main" val="2347031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PROCEDURE FOR INVOKING SAFE HARBOR</a:t>
            </a:r>
          </a:p>
        </p:txBody>
      </p:sp>
      <p:sp>
        <p:nvSpPr>
          <p:cNvPr id="3" name="Content Placeholder 2"/>
          <p:cNvSpPr>
            <a:spLocks noGrp="1"/>
          </p:cNvSpPr>
          <p:nvPr>
            <p:ph idx="1"/>
          </p:nvPr>
        </p:nvSpPr>
        <p:spPr/>
        <p:txBody>
          <a:bodyPr/>
          <a:lstStyle/>
          <a:p>
            <a:r>
              <a:rPr lang="en-US" dirty="0"/>
              <a:t>The nurse may use the actual BON Safe Harbor Quick Request Form for this initial request, but it is not required to be used</a:t>
            </a:r>
          </a:p>
          <a:p>
            <a:r>
              <a:rPr lang="en-US" dirty="0"/>
              <a:t>The initial request can be in any written form, as long as the minimum information requirements are included</a:t>
            </a:r>
          </a:p>
        </p:txBody>
      </p:sp>
    </p:spTree>
    <p:extLst>
      <p:ext uri="{BB962C8B-B14F-4D97-AF65-F5344CB8AC3E}">
        <p14:creationId xmlns:p14="http://schemas.microsoft.com/office/powerpoint/2010/main" val="2579482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PROCEDURE FOR INVOKING SAFE HARBOR</a:t>
            </a:r>
          </a:p>
        </p:txBody>
      </p:sp>
      <p:sp>
        <p:nvSpPr>
          <p:cNvPr id="3" name="Content Placeholder 2"/>
          <p:cNvSpPr>
            <a:spLocks noGrp="1"/>
          </p:cNvSpPr>
          <p:nvPr>
            <p:ph idx="1"/>
          </p:nvPr>
        </p:nvSpPr>
        <p:spPr/>
        <p:txBody>
          <a:bodyPr>
            <a:normAutofit/>
          </a:bodyPr>
          <a:lstStyle/>
          <a:p>
            <a:pPr marL="0" indent="0">
              <a:buNone/>
            </a:pPr>
            <a:r>
              <a:rPr lang="en-US" b="1" u="sng" dirty="0"/>
              <a:t>Comprehensive Written Request for Safe Harbor Nursing Peer Review</a:t>
            </a:r>
            <a:endParaRPr lang="en-US" dirty="0"/>
          </a:p>
          <a:p>
            <a:r>
              <a:rPr lang="en-US" dirty="0"/>
              <a:t>Before leaving the work setting at the end of the nurse’s work shift, the nurse who has invoked Safe Harbor must complete the Comprehensive Written Request for Safe Harbor Nursing Peer Review, in addition to the original written request</a:t>
            </a:r>
          </a:p>
          <a:p>
            <a:r>
              <a:rPr lang="en-US" dirty="0"/>
              <a:t>The nurse may use the BON Comprehensive Written Request for Safe Harbor Nursing Peer Review Form, but it is not required, as long as the written request contains the minimum information (as described on the next two slides)</a:t>
            </a:r>
          </a:p>
          <a:p>
            <a:endParaRPr lang="en-US" dirty="0"/>
          </a:p>
        </p:txBody>
      </p:sp>
    </p:spTree>
    <p:extLst>
      <p:ext uri="{BB962C8B-B14F-4D97-AF65-F5344CB8AC3E}">
        <p14:creationId xmlns:p14="http://schemas.microsoft.com/office/powerpoint/2010/main" val="30347771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PROCEDURE FOR INVOKING SAFE HARBOR</a:t>
            </a:r>
          </a:p>
        </p:txBody>
      </p:sp>
      <p:sp>
        <p:nvSpPr>
          <p:cNvPr id="3" name="Content Placeholder 2"/>
          <p:cNvSpPr>
            <a:spLocks noGrp="1"/>
          </p:cNvSpPr>
          <p:nvPr>
            <p:ph idx="1"/>
          </p:nvPr>
        </p:nvSpPr>
        <p:spPr/>
        <p:txBody>
          <a:bodyPr>
            <a:normAutofit/>
          </a:bodyPr>
          <a:lstStyle/>
          <a:p>
            <a:r>
              <a:rPr lang="en-US" dirty="0"/>
              <a:t>The </a:t>
            </a:r>
            <a:r>
              <a:rPr lang="en-US" b="1" u="sng" dirty="0"/>
              <a:t>Comprehensive Written Request for Safe Harbor Nursing Peer Review </a:t>
            </a:r>
            <a:r>
              <a:rPr lang="en-US" dirty="0"/>
              <a:t>must include, at a minimum:</a:t>
            </a:r>
          </a:p>
          <a:p>
            <a:pPr lvl="1"/>
            <a:r>
              <a:rPr lang="en-US" dirty="0"/>
              <a:t>The conduct that was assigned or requested, including the name of the person who made the assignment or request</a:t>
            </a:r>
          </a:p>
          <a:p>
            <a:pPr lvl="1"/>
            <a:r>
              <a:rPr lang="en-US" dirty="0"/>
              <a:t>Description of practice setting (nurse responsibilities, available resources, circumstances surrounding the situation)</a:t>
            </a:r>
          </a:p>
          <a:p>
            <a:pPr lvl="1"/>
            <a:r>
              <a:rPr lang="en-US" dirty="0"/>
              <a:t>Detailed description of how the assignment would have been in violation of the nurse’s duty to the patient or any other provision of the Nursing Practice Act (NPA), or BON rules that would have been violated (refer to the specific standard or rule that the nurse believes would have been violated, if possible)- continued on next slide</a:t>
            </a:r>
          </a:p>
        </p:txBody>
      </p:sp>
    </p:spTree>
    <p:extLst>
      <p:ext uri="{BB962C8B-B14F-4D97-AF65-F5344CB8AC3E}">
        <p14:creationId xmlns:p14="http://schemas.microsoft.com/office/powerpoint/2010/main" val="1898838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PROCEDURE FOR INVOKING SAFE HARBOR</a:t>
            </a:r>
          </a:p>
        </p:txBody>
      </p:sp>
      <p:sp>
        <p:nvSpPr>
          <p:cNvPr id="3" name="Content Placeholder 2"/>
          <p:cNvSpPr>
            <a:spLocks noGrp="1"/>
          </p:cNvSpPr>
          <p:nvPr>
            <p:ph idx="1"/>
          </p:nvPr>
        </p:nvSpPr>
        <p:spPr/>
        <p:txBody>
          <a:bodyPr>
            <a:normAutofit/>
          </a:bodyPr>
          <a:lstStyle/>
          <a:p>
            <a:r>
              <a:rPr lang="en-US" b="1" u="sng" dirty="0"/>
              <a:t>Comprehensive Written Request for Safe Harbor Nursing Peer Review </a:t>
            </a:r>
            <a:r>
              <a:rPr lang="en-US" dirty="0"/>
              <a:t>requirements continued:</a:t>
            </a:r>
          </a:p>
          <a:p>
            <a:pPr lvl="1"/>
            <a:r>
              <a:rPr lang="en-US" dirty="0"/>
              <a:t>The nurse’s reasoning for why he or she did not engage in the requested conduct or assignment (if applicable)</a:t>
            </a:r>
          </a:p>
          <a:p>
            <a:pPr lvl="1"/>
            <a:r>
              <a:rPr lang="en-US" dirty="0"/>
              <a:t>Any copies of other pertinent documentation available at the time. Additional documents may also be submitted to the peer review committee at a later time when available</a:t>
            </a:r>
          </a:p>
          <a:p>
            <a:pPr lvl="1"/>
            <a:r>
              <a:rPr lang="en-US" dirty="0"/>
              <a:t>The nurse’s name, title, and relationship to the supervisor who made the assignment or request</a:t>
            </a:r>
          </a:p>
          <a:p>
            <a:r>
              <a:rPr lang="en-US" dirty="0"/>
              <a:t>It is the </a:t>
            </a:r>
            <a:r>
              <a:rPr lang="en-US" b="1" dirty="0"/>
              <a:t>nurse’s responsibility </a:t>
            </a:r>
            <a:r>
              <a:rPr lang="en-US" dirty="0"/>
              <a:t>to ensure he or she keeps copies for the Safe Harbor request</a:t>
            </a:r>
          </a:p>
          <a:p>
            <a:pPr marL="457200" lvl="1" indent="0">
              <a:buNone/>
            </a:pPr>
            <a:endParaRPr lang="en-US" dirty="0"/>
          </a:p>
        </p:txBody>
      </p:sp>
    </p:spTree>
    <p:extLst>
      <p:ext uri="{BB962C8B-B14F-4D97-AF65-F5344CB8AC3E}">
        <p14:creationId xmlns:p14="http://schemas.microsoft.com/office/powerpoint/2010/main" val="3274646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PROTECTIONS AFFORDED BY INVOKING SAFE HARBOR</a:t>
            </a:r>
          </a:p>
        </p:txBody>
      </p:sp>
      <p:sp>
        <p:nvSpPr>
          <p:cNvPr id="3" name="Content Placeholder 2"/>
          <p:cNvSpPr>
            <a:spLocks noGrp="1"/>
          </p:cNvSpPr>
          <p:nvPr>
            <p:ph idx="1"/>
          </p:nvPr>
        </p:nvSpPr>
        <p:spPr/>
        <p:txBody>
          <a:bodyPr/>
          <a:lstStyle/>
          <a:p>
            <a:r>
              <a:rPr lang="en-US" dirty="0"/>
              <a:t>The nurse cannot be suspended, terminated, or otherwise disciplined, retaliated, or discriminated against due to requesting Safe Harbor in good faith</a:t>
            </a:r>
          </a:p>
          <a:p>
            <a:r>
              <a:rPr lang="en-US" dirty="0"/>
              <a:t>A nurse or other person may not be suspended, terminated, or otherwise disciplined, retaliated, or discriminated against for advising a nurse in good faith of the nurse's right to request a determination, or of the procedures for requesting a determination</a:t>
            </a:r>
          </a:p>
        </p:txBody>
      </p:sp>
    </p:spTree>
    <p:extLst>
      <p:ext uri="{BB962C8B-B14F-4D97-AF65-F5344CB8AC3E}">
        <p14:creationId xmlns:p14="http://schemas.microsoft.com/office/powerpoint/2010/main" val="4243237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r>
              <a:rPr lang="en-US" dirty="0"/>
              <a:t>Identify situations in which a nurse may consider invoking Safe Harbor</a:t>
            </a:r>
          </a:p>
          <a:p>
            <a:r>
              <a:rPr lang="en-US" dirty="0"/>
              <a:t>Discuss protections afforded to the nurse when he or she invokes Safe Harbor</a:t>
            </a:r>
          </a:p>
          <a:p>
            <a:r>
              <a:rPr lang="en-US" dirty="0"/>
              <a:t>Describe the process for how to invoke Safe Harbor</a:t>
            </a:r>
          </a:p>
        </p:txBody>
      </p:sp>
    </p:spTree>
    <p:extLst>
      <p:ext uri="{BB962C8B-B14F-4D97-AF65-F5344CB8AC3E}">
        <p14:creationId xmlns:p14="http://schemas.microsoft.com/office/powerpoint/2010/main" val="18257806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PROTECTIONS AFFORDED BY INVOKING SAFE HARBOR</a:t>
            </a:r>
          </a:p>
        </p:txBody>
      </p:sp>
      <p:sp>
        <p:nvSpPr>
          <p:cNvPr id="3" name="Content Placeholder 2"/>
          <p:cNvSpPr>
            <a:spLocks noGrp="1"/>
          </p:cNvSpPr>
          <p:nvPr>
            <p:ph idx="1"/>
          </p:nvPr>
        </p:nvSpPr>
        <p:spPr/>
        <p:txBody>
          <a:bodyPr>
            <a:normAutofit lnSpcReduction="10000"/>
          </a:bodyPr>
          <a:lstStyle/>
          <a:p>
            <a:r>
              <a:rPr lang="en-US" dirty="0"/>
              <a:t>The nurse cannot be reported to or disciplined by the BON for engaging in the conduct that is awaiting the determination of the nursing peer review committee; these protections from disciplinary action by the BON remain in effect for 48 hours after the nurse has been advised of the nursing peer review committee’s determination</a:t>
            </a:r>
          </a:p>
          <a:p>
            <a:r>
              <a:rPr lang="en-US" dirty="0"/>
              <a:t>The nurse will be protected from employer retaliation (demotion, pay cuts, forced shift change, etc.) indefinitely</a:t>
            </a:r>
          </a:p>
          <a:p>
            <a:r>
              <a:rPr lang="en-US" dirty="0"/>
              <a:t>If retaliation takes place, the nurse has the right to file a civil suit in order to recover damages</a:t>
            </a:r>
          </a:p>
          <a:p>
            <a:r>
              <a:rPr lang="en-US" dirty="0"/>
              <a:t>Nurse may also file a complaint with the regulatory agency that licenses or regulates the nurse’s practice setting</a:t>
            </a:r>
          </a:p>
        </p:txBody>
      </p:sp>
    </p:spTree>
    <p:extLst>
      <p:ext uri="{BB962C8B-B14F-4D97-AF65-F5344CB8AC3E}">
        <p14:creationId xmlns:p14="http://schemas.microsoft.com/office/powerpoint/2010/main" val="3064786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EXCLUSIONS TO SAFE HARBOR PROTECTIONS</a:t>
            </a:r>
          </a:p>
        </p:txBody>
      </p:sp>
      <p:sp>
        <p:nvSpPr>
          <p:cNvPr id="3" name="Content Placeholder 2"/>
          <p:cNvSpPr>
            <a:spLocks noGrp="1"/>
          </p:cNvSpPr>
          <p:nvPr>
            <p:ph idx="1"/>
          </p:nvPr>
        </p:nvSpPr>
        <p:spPr/>
        <p:txBody>
          <a:bodyPr>
            <a:normAutofit/>
          </a:bodyPr>
          <a:lstStyle/>
          <a:p>
            <a:r>
              <a:rPr lang="en-US" dirty="0"/>
              <a:t>Protections from disciplinary action by the BON </a:t>
            </a:r>
            <a:r>
              <a:rPr lang="en-US" b="1" dirty="0"/>
              <a:t>do not </a:t>
            </a:r>
            <a:r>
              <a:rPr lang="en-US" dirty="0"/>
              <a:t>apply to:</a:t>
            </a:r>
          </a:p>
          <a:p>
            <a:pPr lvl="1"/>
            <a:r>
              <a:rPr lang="en-US" sz="1800" dirty="0"/>
              <a:t>Nurses who invoke Safe Harbor in bad faith</a:t>
            </a:r>
          </a:p>
          <a:p>
            <a:pPr lvl="1"/>
            <a:r>
              <a:rPr lang="en-US" sz="1800" dirty="0"/>
              <a:t>Any conduct that the nurse engages in prior to invoking Safe Harbor</a:t>
            </a:r>
          </a:p>
          <a:p>
            <a:pPr lvl="1"/>
            <a:r>
              <a:rPr lang="en-US" sz="1800" dirty="0"/>
              <a:t>Any conduct that is not related to the reason for which the nurse requested Safe Harbor</a:t>
            </a:r>
          </a:p>
          <a:p>
            <a:r>
              <a:rPr lang="en-US" dirty="0"/>
              <a:t>The Safe Harbor protections </a:t>
            </a:r>
            <a:r>
              <a:rPr lang="en-US" b="1" dirty="0"/>
              <a:t>do not </a:t>
            </a:r>
            <a:r>
              <a:rPr lang="en-US" dirty="0"/>
              <a:t>apply to any civil action related to patient harm from the nurse’s practice</a:t>
            </a:r>
          </a:p>
          <a:p>
            <a:pPr marL="0" indent="0">
              <a:buNone/>
            </a:pPr>
            <a:endParaRPr lang="en-US" dirty="0"/>
          </a:p>
        </p:txBody>
      </p:sp>
    </p:spTree>
    <p:extLst>
      <p:ext uri="{BB962C8B-B14F-4D97-AF65-F5344CB8AC3E}">
        <p14:creationId xmlns:p14="http://schemas.microsoft.com/office/powerpoint/2010/main" val="7417445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NURSING PEER REVIEW COMMITTEE REQUIREMENTS</a:t>
            </a:r>
          </a:p>
        </p:txBody>
      </p:sp>
      <p:sp>
        <p:nvSpPr>
          <p:cNvPr id="3" name="Content Placeholder 2"/>
          <p:cNvSpPr>
            <a:spLocks noGrp="1"/>
          </p:cNvSpPr>
          <p:nvPr>
            <p:ph idx="1"/>
          </p:nvPr>
        </p:nvSpPr>
        <p:spPr/>
        <p:txBody>
          <a:bodyPr>
            <a:normAutofit/>
          </a:bodyPr>
          <a:lstStyle/>
          <a:p>
            <a:pPr marL="0" indent="0">
              <a:buNone/>
            </a:pPr>
            <a:r>
              <a:rPr lang="en-US" dirty="0"/>
              <a:t>Nursing peer review committee requirements:</a:t>
            </a:r>
          </a:p>
          <a:p>
            <a:r>
              <a:rPr lang="en-US" dirty="0"/>
              <a:t>Must have nurses (LVN, RN, and/or APRN) as ¾ of its members</a:t>
            </a:r>
          </a:p>
          <a:p>
            <a:r>
              <a:rPr lang="en-US" dirty="0"/>
              <a:t>If conducting peer review of an LVN, the committee must (to extent feasible) contain LVNs, and only RNs and LVNs may vote</a:t>
            </a:r>
          </a:p>
          <a:p>
            <a:r>
              <a:rPr lang="en-US" dirty="0"/>
              <a:t>If conducting peer review involving the practice of professional nursing, must have RNs as two-thirds of its members, and ONLY RNs may vote</a:t>
            </a:r>
          </a:p>
          <a:p>
            <a:r>
              <a:rPr lang="en-US" dirty="0"/>
              <a:t>Must (to extent feasible) include at least one nurse who is familiar with the area of practice in which the nurse being reviewed practices</a:t>
            </a:r>
          </a:p>
        </p:txBody>
      </p:sp>
    </p:spTree>
    <p:extLst>
      <p:ext uri="{BB962C8B-B14F-4D97-AF65-F5344CB8AC3E}">
        <p14:creationId xmlns:p14="http://schemas.microsoft.com/office/powerpoint/2010/main" val="23655871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NURSING PEER REVIEW COMMITTEE REQUIREMENTS</a:t>
            </a:r>
          </a:p>
        </p:txBody>
      </p:sp>
      <p:sp>
        <p:nvSpPr>
          <p:cNvPr id="3" name="Content Placeholder 2"/>
          <p:cNvSpPr>
            <a:spLocks noGrp="1"/>
          </p:cNvSpPr>
          <p:nvPr>
            <p:ph idx="1"/>
          </p:nvPr>
        </p:nvSpPr>
        <p:spPr/>
        <p:txBody>
          <a:bodyPr>
            <a:normAutofit/>
          </a:bodyPr>
          <a:lstStyle/>
          <a:p>
            <a:r>
              <a:rPr lang="en-US" dirty="0"/>
              <a:t>May not have any members that have administrative authority for personnel decisions that may directly affect the nurse</a:t>
            </a:r>
          </a:p>
          <a:p>
            <a:r>
              <a:rPr lang="en-US" dirty="0"/>
              <a:t>The CNO, nurse administrator, or other person with administrative authority over the nurse may appear before the committee only to speak as a fact witness, including the individual who made the assignment or requested the conduct</a:t>
            </a:r>
          </a:p>
          <a:p>
            <a:r>
              <a:rPr lang="en-US" dirty="0"/>
              <a:t>Must allow the nurse who requested Safe Harbor to appear before the committee, ask questions and respond to the committee, and make a statement regarding his or her rationale and belief as to why the assignment or conduct would have violated the nurse’s duty to the patient</a:t>
            </a:r>
          </a:p>
          <a:p>
            <a:endParaRPr lang="en-US" dirty="0"/>
          </a:p>
        </p:txBody>
      </p:sp>
    </p:spTree>
    <p:extLst>
      <p:ext uri="{BB962C8B-B14F-4D97-AF65-F5344CB8AC3E}">
        <p14:creationId xmlns:p14="http://schemas.microsoft.com/office/powerpoint/2010/main" val="2496781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TIMELINE FOR SAFE HARBOR PROCESS</a:t>
            </a:r>
          </a:p>
        </p:txBody>
      </p:sp>
      <p:sp>
        <p:nvSpPr>
          <p:cNvPr id="3" name="Content Placeholder 2"/>
          <p:cNvSpPr>
            <a:spLocks noGrp="1"/>
          </p:cNvSpPr>
          <p:nvPr>
            <p:ph idx="1"/>
          </p:nvPr>
        </p:nvSpPr>
        <p:spPr/>
        <p:txBody>
          <a:bodyPr>
            <a:normAutofit/>
          </a:bodyPr>
          <a:lstStyle/>
          <a:p>
            <a:r>
              <a:rPr lang="en-US" dirty="0"/>
              <a:t>The nursing peer review committee has 14 calendar days from when the nurse requested Safe Harbor to complete the review and notify the CNO/nurse administrator</a:t>
            </a:r>
          </a:p>
          <a:p>
            <a:r>
              <a:rPr lang="en-US" dirty="0"/>
              <a:t>Within 48 hours of the CNO/nurse administrator learning of the committee’s decision, he or she must notify the nurse of the committee’s findings, and whether or not the administrator believes in good faith that the findings are correct or incorrect</a:t>
            </a:r>
          </a:p>
          <a:p>
            <a:r>
              <a:rPr lang="en-US" dirty="0"/>
              <a:t>For 48 hours following the nurse learning of the committee’s decision, the nurse is protected from disciplinary action from the BON for engaging in the conduct or assignment</a:t>
            </a:r>
          </a:p>
        </p:txBody>
      </p:sp>
    </p:spTree>
    <p:extLst>
      <p:ext uri="{BB962C8B-B14F-4D97-AF65-F5344CB8AC3E}">
        <p14:creationId xmlns:p14="http://schemas.microsoft.com/office/powerpoint/2010/main" val="24465597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AFTER THE PEER REVIEW PROCESS</a:t>
            </a:r>
          </a:p>
        </p:txBody>
      </p:sp>
      <p:sp>
        <p:nvSpPr>
          <p:cNvPr id="3" name="Content Placeholder 2"/>
          <p:cNvSpPr>
            <a:spLocks noGrp="1"/>
          </p:cNvSpPr>
          <p:nvPr>
            <p:ph idx="1"/>
          </p:nvPr>
        </p:nvSpPr>
        <p:spPr/>
        <p:txBody>
          <a:bodyPr>
            <a:normAutofit/>
          </a:bodyPr>
          <a:lstStyle/>
          <a:p>
            <a:r>
              <a:rPr lang="en-US" dirty="0"/>
              <a:t>If a nurse requested Safe Harbor and refused to engage in the conduct or take the assignment pending the peer review, the determinations of the committee are not binding if the CNO/nurse administrator believes in good faith that the committee has incorrectly determined the nurse’s duty</a:t>
            </a:r>
          </a:p>
          <a:p>
            <a:r>
              <a:rPr lang="en-US" dirty="0"/>
              <a:t>If the employer is considering disciplining the nurse who did not engage in the conduct, the committee’s decision must be taken into account</a:t>
            </a:r>
          </a:p>
          <a:p>
            <a:r>
              <a:rPr lang="en-US" dirty="0"/>
              <a:t>If the CNO believes that the nursing peer review was conducted in bad faith, he or she has the duty to report the nurses who were involved</a:t>
            </a:r>
          </a:p>
        </p:txBody>
      </p:sp>
    </p:spTree>
    <p:extLst>
      <p:ext uri="{BB962C8B-B14F-4D97-AF65-F5344CB8AC3E}">
        <p14:creationId xmlns:p14="http://schemas.microsoft.com/office/powerpoint/2010/main" val="34364040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CONFIDENTIALITY</a:t>
            </a:r>
          </a:p>
        </p:txBody>
      </p:sp>
      <p:sp>
        <p:nvSpPr>
          <p:cNvPr id="3" name="Content Placeholder 2"/>
          <p:cNvSpPr>
            <a:spLocks noGrp="1"/>
          </p:cNvSpPr>
          <p:nvPr>
            <p:ph idx="1"/>
          </p:nvPr>
        </p:nvSpPr>
        <p:spPr/>
        <p:txBody>
          <a:bodyPr/>
          <a:lstStyle/>
          <a:p>
            <a:r>
              <a:rPr lang="en-US" dirty="0"/>
              <a:t>All proceedings regarding the nursing peer review committee are confidential, and all communications made to the committee are privileged</a:t>
            </a:r>
          </a:p>
          <a:p>
            <a:r>
              <a:rPr lang="en-US" dirty="0"/>
              <a:t>In certain circumstances, upon request, privileged information (written and/or oral communications) may be disclosed to law enforcement agencies, state licensing authorities, or other entities as described in TOC 303.007</a:t>
            </a:r>
          </a:p>
        </p:txBody>
      </p:sp>
    </p:spTree>
    <p:extLst>
      <p:ext uri="{BB962C8B-B14F-4D97-AF65-F5344CB8AC3E}">
        <p14:creationId xmlns:p14="http://schemas.microsoft.com/office/powerpoint/2010/main" val="37246300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SAFE HARBOR PEER REVIEW FORMS</a:t>
            </a:r>
          </a:p>
        </p:txBody>
      </p:sp>
      <p:sp>
        <p:nvSpPr>
          <p:cNvPr id="3" name="Content Placeholder 2"/>
          <p:cNvSpPr>
            <a:spLocks noGrp="1"/>
          </p:cNvSpPr>
          <p:nvPr>
            <p:ph idx="1"/>
          </p:nvPr>
        </p:nvSpPr>
        <p:spPr/>
        <p:txBody>
          <a:bodyPr>
            <a:normAutofit/>
          </a:bodyPr>
          <a:lstStyle/>
          <a:p>
            <a:r>
              <a:rPr lang="en-US" dirty="0"/>
              <a:t>Both the Quick Request Form and the Comprehensive Written Request Form are available on the Texas BON website for all nurses to access:</a:t>
            </a:r>
          </a:p>
          <a:p>
            <a:pPr marL="0" indent="0">
              <a:buNone/>
            </a:pPr>
            <a:r>
              <a:rPr lang="en-US" dirty="0">
                <a:hlinkClick r:id="rId2"/>
              </a:rPr>
              <a:t>https://www.bon.texas.gov/forms_safe_harbor.asp</a:t>
            </a:r>
            <a:endParaRPr lang="en-US" dirty="0"/>
          </a:p>
          <a:p>
            <a:r>
              <a:rPr lang="en-US" dirty="0"/>
              <a:t>There is a separate form for nurses who are requesting Safe Harbor to determine the medical reasonableness of a physician’s order</a:t>
            </a:r>
          </a:p>
          <a:p>
            <a:r>
              <a:rPr lang="en-US" dirty="0"/>
              <a:t>Facilities that are establishing a nursing peer review plan may also develop their own forms and procedures, so long as they comply with the nursing peer review statutes (TOC Chapter 303) and Board Rule 217.20</a:t>
            </a:r>
          </a:p>
          <a:p>
            <a:r>
              <a:rPr lang="en-US" dirty="0"/>
              <a:t>Forms should </a:t>
            </a:r>
            <a:r>
              <a:rPr lang="en-US" b="1" dirty="0"/>
              <a:t>not</a:t>
            </a:r>
            <a:r>
              <a:rPr lang="en-US" dirty="0"/>
              <a:t> be sent to the BON when completed; Safe Harbor is a process that occurs between the nurse and the employer</a:t>
            </a:r>
          </a:p>
          <a:p>
            <a:endParaRPr lang="en-US" dirty="0"/>
          </a:p>
        </p:txBody>
      </p:sp>
    </p:spTree>
    <p:extLst>
      <p:ext uri="{BB962C8B-B14F-4D97-AF65-F5344CB8AC3E}">
        <p14:creationId xmlns:p14="http://schemas.microsoft.com/office/powerpoint/2010/main" val="38905174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EXAMPLES</a:t>
            </a:r>
          </a:p>
        </p:txBody>
      </p:sp>
      <p:sp>
        <p:nvSpPr>
          <p:cNvPr id="3" name="Content Placeholder 2"/>
          <p:cNvSpPr>
            <a:spLocks noGrp="1"/>
          </p:cNvSpPr>
          <p:nvPr>
            <p:ph idx="1"/>
          </p:nvPr>
        </p:nvSpPr>
        <p:spPr/>
        <p:txBody>
          <a:bodyPr>
            <a:normAutofit lnSpcReduction="10000"/>
          </a:bodyPr>
          <a:lstStyle/>
          <a:p>
            <a:r>
              <a:rPr lang="en-US" dirty="0"/>
              <a:t>Judy has been a nurse for ten years on a Medical-Surgical unit. Upon arrival to her shift one day, her supervisor informs Judy that they are short staffed in the NICU, and since Judy has the most years of nursing experience, she has been assigned to work in the NICU for her shift. Judy is reluctant to work in the NICU, having never worked there before. Judy reports to the NICU, where she receives her patient assignments of two infants. One is stable without any acute issues, and the other is on a ventilator with multiple IV infusions. Judy feels uncomfortable with this assignment and her ability to provide safe care to these infants, and she makes the decision to invoke Safe Harbor, as well as refusing to take the patient assignment. The nursing peer review committee agreed with Judy after reviewing the situation, and changes were implemented to address staffing issues.</a:t>
            </a:r>
          </a:p>
        </p:txBody>
      </p:sp>
    </p:spTree>
    <p:extLst>
      <p:ext uri="{BB962C8B-B14F-4D97-AF65-F5344CB8AC3E}">
        <p14:creationId xmlns:p14="http://schemas.microsoft.com/office/powerpoint/2010/main" val="37344886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EXAMPLES</a:t>
            </a:r>
          </a:p>
        </p:txBody>
      </p:sp>
      <p:sp>
        <p:nvSpPr>
          <p:cNvPr id="3" name="Content Placeholder 2"/>
          <p:cNvSpPr>
            <a:spLocks noGrp="1"/>
          </p:cNvSpPr>
          <p:nvPr>
            <p:ph idx="1"/>
          </p:nvPr>
        </p:nvSpPr>
        <p:spPr/>
        <p:txBody>
          <a:bodyPr>
            <a:normAutofit fontScale="92500" lnSpcReduction="10000"/>
          </a:bodyPr>
          <a:lstStyle/>
          <a:p>
            <a:r>
              <a:rPr lang="en-US" dirty="0"/>
              <a:t>Susan has been a nurse in the Emergency Room for six years. She is working the night shift, and has five patients under her care at this time. Three of the patients are awaiting test/lab results, one of them is being evaluated for head and chest trauma after being involved in a car accident, and the other is status post-CPR, on a ventilator and multiple IV infusions. The charge nurse on duty that night comes to Susan and explains that a critical gunshot wound victim is in route to the ER, and feels that Susan would be the best nurse to take care of this patient. Susan does not feel comfortable in taking on another critical patient, although she is confident in her ability to care for this patient if she did not have five other patients. She discusses her concerns with the charge nurse, and the charge nurse agrees to re-assign two of her patients to other nurses in the unit, and expedites the transfer of one of her patients to the ICU. Susan now feels like she can provide safe patient care for the incoming gunshot victim, and does not feel the need to invoke Safe Harbor.</a:t>
            </a:r>
          </a:p>
        </p:txBody>
      </p:sp>
    </p:spTree>
    <p:extLst>
      <p:ext uri="{BB962C8B-B14F-4D97-AF65-F5344CB8AC3E}">
        <p14:creationId xmlns:p14="http://schemas.microsoft.com/office/powerpoint/2010/main" val="891712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CHALLENGES IN NURSE ADVOCACY</a:t>
            </a:r>
          </a:p>
        </p:txBody>
      </p:sp>
      <p:sp>
        <p:nvSpPr>
          <p:cNvPr id="3" name="Content Placeholder 2"/>
          <p:cNvSpPr>
            <a:spLocks noGrp="1"/>
          </p:cNvSpPr>
          <p:nvPr>
            <p:ph idx="1"/>
          </p:nvPr>
        </p:nvSpPr>
        <p:spPr/>
        <p:txBody>
          <a:bodyPr>
            <a:normAutofit lnSpcReduction="10000"/>
          </a:bodyPr>
          <a:lstStyle/>
          <a:p>
            <a:r>
              <a:rPr lang="en-US" dirty="0"/>
              <a:t>Cultures of safety in healthcare settings encourage nurses and other staff to raise concerns regarding patient safety </a:t>
            </a:r>
          </a:p>
          <a:p>
            <a:r>
              <a:rPr lang="en-US" dirty="0"/>
              <a:t>However, some nurses may be unsure of how to best address an issue, lack knowledge about established processes and protections for patient advocacy, and/or fear retaliation for taking a stand </a:t>
            </a:r>
          </a:p>
          <a:p>
            <a:r>
              <a:rPr lang="en-US" dirty="0"/>
              <a:t>Nurses in all roles and at all organizational levels always have the duty to uphold patient safety, regardless of the situation</a:t>
            </a:r>
          </a:p>
          <a:p>
            <a:r>
              <a:rPr lang="en-US" dirty="0"/>
              <a:t>Nurses need to be aware regarding the laws and regulations that govern their nursing practice, and know the protections that are afforded to them should they be placed in a situation that the nurse believes will jeopardize his or her duty to the patient to provide safe care</a:t>
            </a:r>
          </a:p>
        </p:txBody>
      </p:sp>
    </p:spTree>
    <p:extLst>
      <p:ext uri="{BB962C8B-B14F-4D97-AF65-F5344CB8AC3E}">
        <p14:creationId xmlns:p14="http://schemas.microsoft.com/office/powerpoint/2010/main" val="26849363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ADDITIONAL RESOURCES REGARDING NURSING PEER REVIEW </a:t>
            </a:r>
          </a:p>
        </p:txBody>
      </p:sp>
      <p:sp>
        <p:nvSpPr>
          <p:cNvPr id="3" name="Content Placeholder 2"/>
          <p:cNvSpPr>
            <a:spLocks noGrp="1"/>
          </p:cNvSpPr>
          <p:nvPr>
            <p:ph idx="1"/>
          </p:nvPr>
        </p:nvSpPr>
        <p:spPr/>
        <p:txBody>
          <a:bodyPr/>
          <a:lstStyle/>
          <a:p>
            <a:r>
              <a:rPr lang="en-US" dirty="0"/>
              <a:t>Texas Occupations Code Chapter 303:</a:t>
            </a:r>
          </a:p>
          <a:p>
            <a:pPr marL="0" indent="0">
              <a:buNone/>
            </a:pPr>
            <a:r>
              <a:rPr lang="en-US" dirty="0">
                <a:hlinkClick r:id="rId2"/>
              </a:rPr>
              <a:t>https://statutes.capitol.texas.gov/Docs/OC/htm/OC.303.htm</a:t>
            </a:r>
            <a:endParaRPr lang="en-US" dirty="0"/>
          </a:p>
          <a:p>
            <a:r>
              <a:rPr lang="en-US" dirty="0"/>
              <a:t>Texas Board of Nursing Rule 217.20</a:t>
            </a:r>
          </a:p>
          <a:p>
            <a:pPr marL="0" indent="0">
              <a:buNone/>
            </a:pPr>
            <a:r>
              <a:rPr lang="en-US" dirty="0">
                <a:hlinkClick r:id="rId3"/>
              </a:rPr>
              <a:t>https://www.bon.texas.gov/rr_current/217-20.asp</a:t>
            </a:r>
            <a:endParaRPr lang="en-US" dirty="0"/>
          </a:p>
          <a:p>
            <a:pPr marL="0" indent="0">
              <a:buNone/>
            </a:pPr>
            <a:endParaRPr lang="en-US" dirty="0"/>
          </a:p>
        </p:txBody>
      </p:sp>
    </p:spTree>
    <p:extLst>
      <p:ext uri="{BB962C8B-B14F-4D97-AF65-F5344CB8AC3E}">
        <p14:creationId xmlns:p14="http://schemas.microsoft.com/office/powerpoint/2010/main" val="23050023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92500" lnSpcReduction="20000"/>
          </a:bodyPr>
          <a:lstStyle/>
          <a:p>
            <a:r>
              <a:rPr lang="en-US" dirty="0"/>
              <a:t>Texas Board of Nursing. (2013). Texas Administrative Code Title 22, Part 11, Chapter 217, Rule 217.20 Safe Harbor Nursing Peer Review and Whistleblower Protections. Retrieved from </a:t>
            </a:r>
            <a:r>
              <a:rPr lang="en-US" dirty="0">
                <a:hlinkClick r:id="rId2"/>
              </a:rPr>
              <a:t>https://www.bon.texas.gov/rr_current/217-20.asp</a:t>
            </a:r>
            <a:endParaRPr lang="en-US" dirty="0"/>
          </a:p>
          <a:p>
            <a:r>
              <a:rPr lang="en-US" dirty="0"/>
              <a:t>Texas Board of Nursing. (2013). Safe Harbor Forms- Nursing Peer Review. Retrieved from </a:t>
            </a:r>
            <a:r>
              <a:rPr lang="en-US" dirty="0">
                <a:hlinkClick r:id="rId3"/>
              </a:rPr>
              <a:t>https://www.bon.texas.gov/forms_safe_harbor.asp</a:t>
            </a:r>
            <a:endParaRPr lang="en-US" dirty="0"/>
          </a:p>
          <a:p>
            <a:r>
              <a:rPr lang="en-US" dirty="0"/>
              <a:t>Texas Board of Nursing. (2018). Frequently Asked Questions- Nursing Peer Review. Retrieved from </a:t>
            </a:r>
            <a:r>
              <a:rPr lang="en-US" dirty="0">
                <a:hlinkClick r:id="rId4"/>
              </a:rPr>
              <a:t>https://www.bon.texas.gov/faq_peer_review.asp</a:t>
            </a:r>
            <a:endParaRPr lang="en-US" dirty="0"/>
          </a:p>
          <a:p>
            <a:r>
              <a:rPr lang="en-US" dirty="0"/>
              <a:t>Texas Occupations Code. (2011). Chapter 303: Nursing Peer Review. Retrieved from </a:t>
            </a:r>
            <a:r>
              <a:rPr lang="en-US" dirty="0">
                <a:hlinkClick r:id="rId5"/>
              </a:rPr>
              <a:t>https://statutes.capitol.texas.gov/Docs/OC/htm/OC.303.htm</a:t>
            </a:r>
            <a:endParaRPr lang="en-US" dirty="0"/>
          </a:p>
          <a:p>
            <a:r>
              <a:rPr lang="en-US" dirty="0"/>
              <a:t>Zolnierek, C. Speak to be heard: Effective nurse advocacy. American Nurse Today. Oct 2012, Volume 7, No. 10. Retrieved from </a:t>
            </a:r>
            <a:r>
              <a:rPr lang="en-US" dirty="0">
                <a:hlinkClick r:id="rId6"/>
              </a:rPr>
              <a:t>https://www.americannursetoday.com/speak-to-be-heard-effective-nurse-advocacy/</a:t>
            </a:r>
            <a:endParaRPr lang="en-US" dirty="0"/>
          </a:p>
          <a:p>
            <a:endParaRPr lang="en-US" dirty="0"/>
          </a:p>
        </p:txBody>
      </p:sp>
    </p:spTree>
    <p:extLst>
      <p:ext uri="{BB962C8B-B14F-4D97-AF65-F5344CB8AC3E}">
        <p14:creationId xmlns:p14="http://schemas.microsoft.com/office/powerpoint/2010/main" val="1526058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DEFINING SAFE HARBOR</a:t>
            </a:r>
          </a:p>
        </p:txBody>
      </p:sp>
      <p:sp>
        <p:nvSpPr>
          <p:cNvPr id="3" name="Content Placeholder 2"/>
          <p:cNvSpPr>
            <a:spLocks noGrp="1"/>
          </p:cNvSpPr>
          <p:nvPr>
            <p:ph idx="1"/>
          </p:nvPr>
        </p:nvSpPr>
        <p:spPr/>
        <p:txBody>
          <a:bodyPr/>
          <a:lstStyle/>
          <a:p>
            <a:r>
              <a:rPr lang="en-US" dirty="0"/>
              <a:t>“A process that protects a nurse from employer retaliation, suspension, termination, discipline, discrimination, and licensure sanction when a nurse makes a good faith request for nursing peer review of an assignment or conduct the nurse is requested to perform and that the nurse believes could result in a violation of the NPA or Board rules”</a:t>
            </a:r>
          </a:p>
          <a:p>
            <a:r>
              <a:rPr lang="en-US" dirty="0"/>
              <a:t>Addressed in Rule 217.20  in the Texas Administrative Code (TAC)</a:t>
            </a:r>
          </a:p>
        </p:txBody>
      </p:sp>
    </p:spTree>
    <p:extLst>
      <p:ext uri="{BB962C8B-B14F-4D97-AF65-F5344CB8AC3E}">
        <p14:creationId xmlns:p14="http://schemas.microsoft.com/office/powerpoint/2010/main" val="1643133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WHO MUST HAVE A NURSING PEER REVIEW COMMITTEE?</a:t>
            </a:r>
          </a:p>
        </p:txBody>
      </p:sp>
      <p:sp>
        <p:nvSpPr>
          <p:cNvPr id="3" name="Content Placeholder 2"/>
          <p:cNvSpPr>
            <a:spLocks noGrp="1"/>
          </p:cNvSpPr>
          <p:nvPr>
            <p:ph idx="1"/>
          </p:nvPr>
        </p:nvSpPr>
        <p:spPr/>
        <p:txBody>
          <a:bodyPr>
            <a:normAutofit/>
          </a:bodyPr>
          <a:lstStyle/>
          <a:p>
            <a:r>
              <a:rPr lang="en-US" dirty="0"/>
              <a:t>In the state of Texas, an individual is required to form a nursing peer review committee:</a:t>
            </a:r>
          </a:p>
          <a:p>
            <a:pPr lvl="1"/>
            <a:r>
              <a:rPr lang="en-US" dirty="0"/>
              <a:t>For vocational nurses:</a:t>
            </a:r>
          </a:p>
          <a:p>
            <a:pPr lvl="2"/>
            <a:r>
              <a:rPr lang="en-US" dirty="0"/>
              <a:t>if the individual regularly employs, hires, or contracts for the services of eight or more nurses; and</a:t>
            </a:r>
          </a:p>
          <a:p>
            <a:pPr lvl="1"/>
            <a:r>
              <a:rPr lang="en-US" dirty="0"/>
              <a:t>For professional nurses:</a:t>
            </a:r>
          </a:p>
          <a:p>
            <a:pPr lvl="2"/>
            <a:r>
              <a:rPr lang="en-US" dirty="0"/>
              <a:t>if the individual regularly employs, hires, or contracts for the services of eight or more nurses, at least four of those being RNs</a:t>
            </a:r>
          </a:p>
          <a:p>
            <a:endParaRPr lang="en-US" dirty="0"/>
          </a:p>
        </p:txBody>
      </p:sp>
    </p:spTree>
    <p:extLst>
      <p:ext uri="{BB962C8B-B14F-4D97-AF65-F5344CB8AC3E}">
        <p14:creationId xmlns:p14="http://schemas.microsoft.com/office/powerpoint/2010/main" val="326239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These individuals or organizations should have a policy to inform nurses of their right to request a Safe Harbor nursing peer review, as well as the procedure for how to make the request</a:t>
            </a:r>
          </a:p>
          <a:p>
            <a:pPr marL="0" indent="0">
              <a:buNone/>
            </a:pPr>
            <a:endParaRPr lang="en-US" dirty="0"/>
          </a:p>
          <a:p>
            <a:r>
              <a:rPr lang="en-US" dirty="0"/>
              <a:t>Some healthcare organizations may discourage Safe Harbor requests, and some nurses may not be aware of lack adequate knowledge to implement the process effectively</a:t>
            </a:r>
          </a:p>
        </p:txBody>
      </p:sp>
    </p:spTree>
    <p:extLst>
      <p:ext uri="{BB962C8B-B14F-4D97-AF65-F5344CB8AC3E}">
        <p14:creationId xmlns:p14="http://schemas.microsoft.com/office/powerpoint/2010/main" val="2957621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STIPULATIONS REGARDING INVOKING SAFE HARBOR</a:t>
            </a:r>
          </a:p>
        </p:txBody>
      </p:sp>
      <p:sp>
        <p:nvSpPr>
          <p:cNvPr id="3" name="Content Placeholder 2"/>
          <p:cNvSpPr>
            <a:spLocks noGrp="1"/>
          </p:cNvSpPr>
          <p:nvPr>
            <p:ph idx="1"/>
          </p:nvPr>
        </p:nvSpPr>
        <p:spPr/>
        <p:txBody>
          <a:bodyPr>
            <a:normAutofit/>
          </a:bodyPr>
          <a:lstStyle/>
          <a:p>
            <a:r>
              <a:rPr lang="en-US" dirty="0"/>
              <a:t>Safe Harbor must be invoked </a:t>
            </a:r>
            <a:r>
              <a:rPr lang="en-US" b="1" dirty="0"/>
              <a:t>before </a:t>
            </a:r>
            <a:r>
              <a:rPr lang="en-US" dirty="0"/>
              <a:t>engaging in the conduct or the assignment made for the nurse</a:t>
            </a:r>
          </a:p>
          <a:p>
            <a:r>
              <a:rPr lang="en-US" dirty="0"/>
              <a:t>May be invoked any time during the work period when the initial assignment is changed or altered from what was originally requested, and the nurse believes that patient harm may result:</a:t>
            </a:r>
          </a:p>
          <a:p>
            <a:pPr lvl="1"/>
            <a:r>
              <a:rPr lang="en-US" sz="1800" dirty="0"/>
              <a:t>If level of nursing care required changes</a:t>
            </a:r>
          </a:p>
          <a:p>
            <a:pPr lvl="1"/>
            <a:r>
              <a:rPr lang="en-US" sz="1800" dirty="0"/>
              <a:t>If level of supervision required changes</a:t>
            </a:r>
          </a:p>
          <a:p>
            <a:pPr marL="0" indent="0">
              <a:buNone/>
            </a:pPr>
            <a:endParaRPr lang="en-US" sz="2800" dirty="0"/>
          </a:p>
          <a:p>
            <a:pPr marL="457200" lvl="1" indent="0">
              <a:buNone/>
            </a:pPr>
            <a:endParaRPr lang="en-US" sz="2800" dirty="0"/>
          </a:p>
        </p:txBody>
      </p:sp>
    </p:spTree>
    <p:extLst>
      <p:ext uri="{BB962C8B-B14F-4D97-AF65-F5344CB8AC3E}">
        <p14:creationId xmlns:p14="http://schemas.microsoft.com/office/powerpoint/2010/main" val="1925729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STIPULATIONS REGARDING INVOKING SAFE HARBOR</a:t>
            </a:r>
          </a:p>
        </p:txBody>
      </p:sp>
      <p:sp>
        <p:nvSpPr>
          <p:cNvPr id="3" name="Content Placeholder 2"/>
          <p:cNvSpPr>
            <a:spLocks noGrp="1"/>
          </p:cNvSpPr>
          <p:nvPr>
            <p:ph idx="1"/>
          </p:nvPr>
        </p:nvSpPr>
        <p:spPr/>
        <p:txBody>
          <a:bodyPr/>
          <a:lstStyle/>
          <a:p>
            <a:r>
              <a:rPr lang="en-US" dirty="0"/>
              <a:t>Safe Harbor may be invoked when the nurse refuses to accept the assignment or engage in the requested conduct</a:t>
            </a:r>
          </a:p>
          <a:p>
            <a:r>
              <a:rPr lang="en-US" dirty="0"/>
              <a:t>Safe Harbor may also be invoked to question the medical reasonableness of a physician’s order. In this case, the medical staff or medical director would determine whether or not the physician’s order was reasonable, not the nursing peer review committee</a:t>
            </a:r>
          </a:p>
        </p:txBody>
      </p:sp>
    </p:spTree>
    <p:extLst>
      <p:ext uri="{BB962C8B-B14F-4D97-AF65-F5344CB8AC3E}">
        <p14:creationId xmlns:p14="http://schemas.microsoft.com/office/powerpoint/2010/main" val="3754927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STIPULATIONS REGARDING INVOKING SAFE HARBOR</a:t>
            </a:r>
          </a:p>
        </p:txBody>
      </p:sp>
      <p:sp>
        <p:nvSpPr>
          <p:cNvPr id="3" name="Content Placeholder 2"/>
          <p:cNvSpPr>
            <a:spLocks noGrp="1"/>
          </p:cNvSpPr>
          <p:nvPr>
            <p:ph idx="1"/>
          </p:nvPr>
        </p:nvSpPr>
        <p:spPr/>
        <p:txBody>
          <a:bodyPr>
            <a:normAutofit/>
          </a:bodyPr>
          <a:lstStyle/>
          <a:p>
            <a:r>
              <a:rPr lang="en-US" dirty="0"/>
              <a:t>When requesting Safe Harbor, the nurse may go ahead and proceed with the requested conduct or assignment while waiting for peer review determination, </a:t>
            </a:r>
            <a:r>
              <a:rPr lang="en-US" b="1" dirty="0"/>
              <a:t>unless</a:t>
            </a:r>
            <a:r>
              <a:rPr lang="en-US" dirty="0"/>
              <a:t> the conduct or assignment in one where:</a:t>
            </a:r>
          </a:p>
          <a:p>
            <a:pPr lvl="1"/>
            <a:r>
              <a:rPr lang="en-US" sz="1800" dirty="0"/>
              <a:t>The nurse does not have the basic knowledge, skills, or abilities to care for the patient or engage in the requested conduct at a minimally competent level and would put one or more patients at risk for harm</a:t>
            </a:r>
          </a:p>
          <a:p>
            <a:pPr lvl="1"/>
            <a:r>
              <a:rPr lang="en-US" sz="1800" dirty="0"/>
              <a:t>The requested conduct or assignment would constitute unprofessional conduct and/or criminal conduct (fraud, theft, patient abuse, etc.)</a:t>
            </a:r>
          </a:p>
        </p:txBody>
      </p:sp>
    </p:spTree>
    <p:extLst>
      <p:ext uri="{BB962C8B-B14F-4D97-AF65-F5344CB8AC3E}">
        <p14:creationId xmlns:p14="http://schemas.microsoft.com/office/powerpoint/2010/main" val="12020285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F6C24F2F686E24AAAAB7765A44774D0" ma:contentTypeVersion="0" ma:contentTypeDescription="Create a new document." ma:contentTypeScope="" ma:versionID="89c2320d5905cf42360331fe2148766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00DCCD8-E5FC-4B94-8CBD-D860D0EC77BA}">
  <ds:schemaRefs>
    <ds:schemaRef ds:uri="http://schemas.microsoft.com/sharepoint/v3/contenttype/forms"/>
  </ds:schemaRefs>
</ds:datastoreItem>
</file>

<file path=customXml/itemProps2.xml><?xml version="1.0" encoding="utf-8"?>
<ds:datastoreItem xmlns:ds="http://schemas.openxmlformats.org/officeDocument/2006/customXml" ds:itemID="{2E9C2935-11AE-488D-A220-495A4F1B61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57395184-8199-4516-B45A-9563C7542280}">
  <ds:schemaRef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purl.org/dc/terms/"/>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Ion Boardroom</Template>
  <TotalTime>6403</TotalTime>
  <Words>2877</Words>
  <Application>Microsoft Office PowerPoint</Application>
  <PresentationFormat>Widescreen</PresentationFormat>
  <Paragraphs>128</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Century Gothic</vt:lpstr>
      <vt:lpstr>Wingdings 3</vt:lpstr>
      <vt:lpstr>Ion Boardroom</vt:lpstr>
      <vt:lpstr>SAFE HARBOR NURSING PEER REVIEW: IMPLICATIONS FOR NURSING PRACTICE IN TEXAS</vt:lpstr>
      <vt:lpstr>OBJECTIVES</vt:lpstr>
      <vt:lpstr>CHALLENGES IN NURSE ADVOCACY</vt:lpstr>
      <vt:lpstr>DEFINING SAFE HARBOR</vt:lpstr>
      <vt:lpstr>WHO MUST HAVE A NURSING PEER REVIEW COMMITTEE?</vt:lpstr>
      <vt:lpstr>PowerPoint Presentation</vt:lpstr>
      <vt:lpstr>STIPULATIONS REGARDING INVOKING SAFE HARBOR</vt:lpstr>
      <vt:lpstr>STIPULATIONS REGARDING INVOKING SAFE HARBOR</vt:lpstr>
      <vt:lpstr>STIPULATIONS REGARDING INVOKING SAFE HARBOR</vt:lpstr>
      <vt:lpstr>STIPULATIONS REGARDING INVOKING SAFE HARBOR</vt:lpstr>
      <vt:lpstr>STIPULATIONS REGARDING INVOKING SAFE HARBOR</vt:lpstr>
      <vt:lpstr>STIPULATIONS REGARDING INVOKING SAFE HARBOR</vt:lpstr>
      <vt:lpstr>PROCEDURE FOR INVOKING SAFE HARBOR</vt:lpstr>
      <vt:lpstr>PROCEDURE FOR INVOKING SAFE HARBOR</vt:lpstr>
      <vt:lpstr>PROCEDURE FOR INVOKING SAFE HARBOR</vt:lpstr>
      <vt:lpstr>PROCEDURE FOR INVOKING SAFE HARBOR</vt:lpstr>
      <vt:lpstr>PROCEDURE FOR INVOKING SAFE HARBOR</vt:lpstr>
      <vt:lpstr>PROCEDURE FOR INVOKING SAFE HARBOR</vt:lpstr>
      <vt:lpstr>PROTECTIONS AFFORDED BY INVOKING SAFE HARBOR</vt:lpstr>
      <vt:lpstr>PROTECTIONS AFFORDED BY INVOKING SAFE HARBOR</vt:lpstr>
      <vt:lpstr>EXCLUSIONS TO SAFE HARBOR PROTECTIONS</vt:lpstr>
      <vt:lpstr>NURSING PEER REVIEW COMMITTEE REQUIREMENTS</vt:lpstr>
      <vt:lpstr>NURSING PEER REVIEW COMMITTEE REQUIREMENTS</vt:lpstr>
      <vt:lpstr>TIMELINE FOR SAFE HARBOR PROCESS</vt:lpstr>
      <vt:lpstr>AFTER THE PEER REVIEW PROCESS</vt:lpstr>
      <vt:lpstr>CONFIDENTIALITY</vt:lpstr>
      <vt:lpstr>SAFE HARBOR PEER REVIEW FORMS</vt:lpstr>
      <vt:lpstr>CASE EXAMPLES</vt:lpstr>
      <vt:lpstr>CASE EXAMPLES</vt:lpstr>
      <vt:lpstr>ADDITIONAL RESOURCES REGARDING NURSING PEER REVIEW </vt:lpstr>
      <vt:lpstr>REFERENCES</vt:lpstr>
    </vt:vector>
  </TitlesOfParts>
  <Company>Texas Tech University Health Sciences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Maddux, Jill</dc:creator>
  <cp:lastModifiedBy>Jones, Shelly R</cp:lastModifiedBy>
  <cp:revision>66</cp:revision>
  <dcterms:created xsi:type="dcterms:W3CDTF">2019-05-26T23:05:19Z</dcterms:created>
  <dcterms:modified xsi:type="dcterms:W3CDTF">2019-11-13T21:27:27Z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0x0101009F6C24F2F686E24AAAAB7765A44774D0</vt:lpwstr>
  </property>
</Properties>
</file>