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9" r:id="rId3"/>
    <p:sldId id="280" r:id="rId4"/>
    <p:sldId id="281" r:id="rId5"/>
    <p:sldId id="268" r:id="rId6"/>
    <p:sldId id="278" r:id="rId7"/>
    <p:sldId id="265" r:id="rId8"/>
    <p:sldId id="260" r:id="rId9"/>
    <p:sldId id="269" r:id="rId10"/>
    <p:sldId id="270" r:id="rId11"/>
    <p:sldId id="271" r:id="rId12"/>
    <p:sldId id="272" r:id="rId13"/>
    <p:sldId id="273" r:id="rId14"/>
    <p:sldId id="283" r:id="rId15"/>
    <p:sldId id="285" r:id="rId16"/>
    <p:sldId id="274" r:id="rId17"/>
    <p:sldId id="275" r:id="rId18"/>
    <p:sldId id="276" r:id="rId19"/>
    <p:sldId id="277" r:id="rId20"/>
    <p:sldId id="257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6395" autoAdjust="0"/>
  </p:normalViewPr>
  <p:slideViewPr>
    <p:cSldViewPr snapToGrid="0" snapToObjects="1">
      <p:cViewPr varScale="1">
        <p:scale>
          <a:sx n="159" d="100"/>
          <a:sy n="159" d="100"/>
        </p:scale>
        <p:origin x="462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68AD2-0BEC-41EC-A7DA-BACAE4F35802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</dgm:pt>
    <dgm:pt modelId="{B92E0351-07E7-47A9-9177-361B75834394}">
      <dgm:prSet phldrT="[Text]"/>
      <dgm:spPr/>
      <dgm:t>
        <a:bodyPr/>
        <a:lstStyle/>
        <a:p>
          <a:r>
            <a:rPr lang="en-US" dirty="0" smtClean="0"/>
            <a:t>Healthcare Associated Infection </a:t>
          </a:r>
          <a:endParaRPr lang="en-US" dirty="0"/>
        </a:p>
      </dgm:t>
    </dgm:pt>
    <dgm:pt modelId="{18348266-8BAE-4D54-8C03-DE43BDB483C5}" type="parTrans" cxnId="{8010864E-E852-4F85-B63F-80FC8927ECC6}">
      <dgm:prSet/>
      <dgm:spPr/>
      <dgm:t>
        <a:bodyPr/>
        <a:lstStyle/>
        <a:p>
          <a:endParaRPr lang="en-US"/>
        </a:p>
      </dgm:t>
    </dgm:pt>
    <dgm:pt modelId="{EB53ABA9-CD92-404C-9DCA-16EDEC79A5AB}" type="sibTrans" cxnId="{8010864E-E852-4F85-B63F-80FC8927ECC6}">
      <dgm:prSet/>
      <dgm:spPr/>
      <dgm:t>
        <a:bodyPr/>
        <a:lstStyle/>
        <a:p>
          <a:endParaRPr lang="en-US"/>
        </a:p>
      </dgm:t>
    </dgm:pt>
    <dgm:pt modelId="{5F2688D5-C049-4D90-9B0B-C84B814F2390}">
      <dgm:prSet phldrT="[Text]"/>
      <dgm:spPr/>
      <dgm:t>
        <a:bodyPr/>
        <a:lstStyle/>
        <a:p>
          <a:r>
            <a:rPr lang="en-US" dirty="0" smtClean="0"/>
            <a:t>Administration of antibiotics to treat infection </a:t>
          </a:r>
          <a:endParaRPr lang="en-US" dirty="0"/>
        </a:p>
      </dgm:t>
    </dgm:pt>
    <dgm:pt modelId="{8ECA55B4-80EA-4B41-A4D7-53F1CB1A616F}" type="parTrans" cxnId="{48DBFD81-FC62-47D1-8175-EB0EE57C9AD5}">
      <dgm:prSet/>
      <dgm:spPr/>
      <dgm:t>
        <a:bodyPr/>
        <a:lstStyle/>
        <a:p>
          <a:endParaRPr lang="en-US"/>
        </a:p>
      </dgm:t>
    </dgm:pt>
    <dgm:pt modelId="{AE08B1FC-80C6-4736-BB39-53ED59D724B8}" type="sibTrans" cxnId="{48DBFD81-FC62-47D1-8175-EB0EE57C9AD5}">
      <dgm:prSet/>
      <dgm:spPr/>
      <dgm:t>
        <a:bodyPr/>
        <a:lstStyle/>
        <a:p>
          <a:endParaRPr lang="en-US"/>
        </a:p>
      </dgm:t>
    </dgm:pt>
    <dgm:pt modelId="{BC4C6863-7426-49CC-9C01-6CB2BC680407}">
      <dgm:prSet phldrT="[Text]"/>
      <dgm:spPr/>
      <dgm:t>
        <a:bodyPr/>
        <a:lstStyle/>
        <a:p>
          <a:r>
            <a:rPr lang="en-US" dirty="0" smtClean="0"/>
            <a:t>Increased risk of antibiotic resistance </a:t>
          </a:r>
          <a:endParaRPr lang="en-US" dirty="0"/>
        </a:p>
      </dgm:t>
    </dgm:pt>
    <dgm:pt modelId="{894F63A5-2966-4BDC-AAF9-A836E8C4FB70}" type="parTrans" cxnId="{34F76A31-5BD6-447B-9861-20BEA311BD2F}">
      <dgm:prSet/>
      <dgm:spPr/>
      <dgm:t>
        <a:bodyPr/>
        <a:lstStyle/>
        <a:p>
          <a:endParaRPr lang="en-US"/>
        </a:p>
      </dgm:t>
    </dgm:pt>
    <dgm:pt modelId="{8BAE8950-7A9A-4015-8DEB-F708FEDFAFBD}" type="sibTrans" cxnId="{34F76A31-5BD6-447B-9861-20BEA311BD2F}">
      <dgm:prSet/>
      <dgm:spPr/>
      <dgm:t>
        <a:bodyPr/>
        <a:lstStyle/>
        <a:p>
          <a:endParaRPr lang="en-US"/>
        </a:p>
      </dgm:t>
    </dgm:pt>
    <dgm:pt modelId="{71D0870C-EF22-4BA5-948B-F4DD4C296661}" type="pres">
      <dgm:prSet presAssocID="{B8668AD2-0BEC-41EC-A7DA-BACAE4F35802}" presName="linearFlow" presStyleCnt="0">
        <dgm:presLayoutVars>
          <dgm:resizeHandles val="exact"/>
        </dgm:presLayoutVars>
      </dgm:prSet>
      <dgm:spPr/>
    </dgm:pt>
    <dgm:pt modelId="{0336FE6F-BA81-4DFE-AB14-11935E0C0AF8}" type="pres">
      <dgm:prSet presAssocID="{B92E0351-07E7-47A9-9177-361B75834394}" presName="node" presStyleLbl="node1" presStyleIdx="0" presStyleCnt="3" custLinFactNeighborX="-2539" custLinFactNeighborY="18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42889-C9BC-42C9-BFC9-576896AFF4A4}" type="pres">
      <dgm:prSet presAssocID="{EB53ABA9-CD92-404C-9DCA-16EDEC79A5A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9BD9085-3DAB-4781-8575-C8ABF13E89DE}" type="pres">
      <dgm:prSet presAssocID="{EB53ABA9-CD92-404C-9DCA-16EDEC79A5A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87B4F2A-37C3-4B6A-AC4E-40303AF24735}" type="pres">
      <dgm:prSet presAssocID="{5F2688D5-C049-4D90-9B0B-C84B814F23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FE1F8-B674-4458-86CE-60232C8F5F45}" type="pres">
      <dgm:prSet presAssocID="{AE08B1FC-80C6-4736-BB39-53ED59D724B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E7542D9-980E-4EC7-903A-EF6DEF049BE9}" type="pres">
      <dgm:prSet presAssocID="{AE08B1FC-80C6-4736-BB39-53ED59D724B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F5C8CB7-E46D-4684-9986-13217A67251B}" type="pres">
      <dgm:prSet presAssocID="{BC4C6863-7426-49CC-9C01-6CB2BC6804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06D9D6-D84D-4D97-854C-F77C5C1A6C51}" type="presOf" srcId="{5F2688D5-C049-4D90-9B0B-C84B814F2390}" destId="{C87B4F2A-37C3-4B6A-AC4E-40303AF24735}" srcOrd="0" destOrd="0" presId="urn:microsoft.com/office/officeart/2005/8/layout/process2"/>
    <dgm:cxn modelId="{49EA4966-010A-48A4-9B03-9BF81E0CD513}" type="presOf" srcId="{AE08B1FC-80C6-4736-BB39-53ED59D724B8}" destId="{EE7542D9-980E-4EC7-903A-EF6DEF049BE9}" srcOrd="1" destOrd="0" presId="urn:microsoft.com/office/officeart/2005/8/layout/process2"/>
    <dgm:cxn modelId="{48DBFD81-FC62-47D1-8175-EB0EE57C9AD5}" srcId="{B8668AD2-0BEC-41EC-A7DA-BACAE4F35802}" destId="{5F2688D5-C049-4D90-9B0B-C84B814F2390}" srcOrd="1" destOrd="0" parTransId="{8ECA55B4-80EA-4B41-A4D7-53F1CB1A616F}" sibTransId="{AE08B1FC-80C6-4736-BB39-53ED59D724B8}"/>
    <dgm:cxn modelId="{8010864E-E852-4F85-B63F-80FC8927ECC6}" srcId="{B8668AD2-0BEC-41EC-A7DA-BACAE4F35802}" destId="{B92E0351-07E7-47A9-9177-361B75834394}" srcOrd="0" destOrd="0" parTransId="{18348266-8BAE-4D54-8C03-DE43BDB483C5}" sibTransId="{EB53ABA9-CD92-404C-9DCA-16EDEC79A5AB}"/>
    <dgm:cxn modelId="{5CA17E90-12FB-4D86-ADFC-763A7E191C99}" type="presOf" srcId="{B8668AD2-0BEC-41EC-A7DA-BACAE4F35802}" destId="{71D0870C-EF22-4BA5-948B-F4DD4C296661}" srcOrd="0" destOrd="0" presId="urn:microsoft.com/office/officeart/2005/8/layout/process2"/>
    <dgm:cxn modelId="{34F76A31-5BD6-447B-9861-20BEA311BD2F}" srcId="{B8668AD2-0BEC-41EC-A7DA-BACAE4F35802}" destId="{BC4C6863-7426-49CC-9C01-6CB2BC680407}" srcOrd="2" destOrd="0" parTransId="{894F63A5-2966-4BDC-AAF9-A836E8C4FB70}" sibTransId="{8BAE8950-7A9A-4015-8DEB-F708FEDFAFBD}"/>
    <dgm:cxn modelId="{ADEDD8DB-3C74-4B65-95EF-9F562BB2FEA0}" type="presOf" srcId="{EB53ABA9-CD92-404C-9DCA-16EDEC79A5AB}" destId="{80142889-C9BC-42C9-BFC9-576896AFF4A4}" srcOrd="0" destOrd="0" presId="urn:microsoft.com/office/officeart/2005/8/layout/process2"/>
    <dgm:cxn modelId="{F15DF7C7-599A-4CE7-94A0-9465C9EC9178}" type="presOf" srcId="{B92E0351-07E7-47A9-9177-361B75834394}" destId="{0336FE6F-BA81-4DFE-AB14-11935E0C0AF8}" srcOrd="0" destOrd="0" presId="urn:microsoft.com/office/officeart/2005/8/layout/process2"/>
    <dgm:cxn modelId="{94F76866-0D06-46BE-99D5-45067F0F0FC9}" type="presOf" srcId="{BC4C6863-7426-49CC-9C01-6CB2BC680407}" destId="{7F5C8CB7-E46D-4684-9986-13217A67251B}" srcOrd="0" destOrd="0" presId="urn:microsoft.com/office/officeart/2005/8/layout/process2"/>
    <dgm:cxn modelId="{5046BB2D-54BF-4B99-BEC1-2A9C2AA6684B}" type="presOf" srcId="{AE08B1FC-80C6-4736-BB39-53ED59D724B8}" destId="{CABFE1F8-B674-4458-86CE-60232C8F5F45}" srcOrd="0" destOrd="0" presId="urn:microsoft.com/office/officeart/2005/8/layout/process2"/>
    <dgm:cxn modelId="{03CE2687-3D70-405E-BEDC-56D91042129F}" type="presOf" srcId="{EB53ABA9-CD92-404C-9DCA-16EDEC79A5AB}" destId="{E9BD9085-3DAB-4781-8575-C8ABF13E89DE}" srcOrd="1" destOrd="0" presId="urn:microsoft.com/office/officeart/2005/8/layout/process2"/>
    <dgm:cxn modelId="{789A3039-CA84-47DC-B628-E8D2958664D7}" type="presParOf" srcId="{71D0870C-EF22-4BA5-948B-F4DD4C296661}" destId="{0336FE6F-BA81-4DFE-AB14-11935E0C0AF8}" srcOrd="0" destOrd="0" presId="urn:microsoft.com/office/officeart/2005/8/layout/process2"/>
    <dgm:cxn modelId="{A0DDD4B7-6681-41A7-A213-90ECAA3879F5}" type="presParOf" srcId="{71D0870C-EF22-4BA5-948B-F4DD4C296661}" destId="{80142889-C9BC-42C9-BFC9-576896AFF4A4}" srcOrd="1" destOrd="0" presId="urn:microsoft.com/office/officeart/2005/8/layout/process2"/>
    <dgm:cxn modelId="{87BA25B2-F57A-4069-9E8B-1DD170AEE627}" type="presParOf" srcId="{80142889-C9BC-42C9-BFC9-576896AFF4A4}" destId="{E9BD9085-3DAB-4781-8575-C8ABF13E89DE}" srcOrd="0" destOrd="0" presId="urn:microsoft.com/office/officeart/2005/8/layout/process2"/>
    <dgm:cxn modelId="{53D77581-5515-4C89-B88C-F287F847E7FC}" type="presParOf" srcId="{71D0870C-EF22-4BA5-948B-F4DD4C296661}" destId="{C87B4F2A-37C3-4B6A-AC4E-40303AF24735}" srcOrd="2" destOrd="0" presId="urn:microsoft.com/office/officeart/2005/8/layout/process2"/>
    <dgm:cxn modelId="{1ECFA006-F87F-4CDC-906D-7C479471FF6E}" type="presParOf" srcId="{71D0870C-EF22-4BA5-948B-F4DD4C296661}" destId="{CABFE1F8-B674-4458-86CE-60232C8F5F45}" srcOrd="3" destOrd="0" presId="urn:microsoft.com/office/officeart/2005/8/layout/process2"/>
    <dgm:cxn modelId="{D2C2A26E-B5EB-4651-A9B3-39292C5DEBBC}" type="presParOf" srcId="{CABFE1F8-B674-4458-86CE-60232C8F5F45}" destId="{EE7542D9-980E-4EC7-903A-EF6DEF049BE9}" srcOrd="0" destOrd="0" presId="urn:microsoft.com/office/officeart/2005/8/layout/process2"/>
    <dgm:cxn modelId="{4063D731-3DEC-471C-862B-35A95526C0CE}" type="presParOf" srcId="{71D0870C-EF22-4BA5-948B-F4DD4C296661}" destId="{7F5C8CB7-E46D-4684-9986-13217A67251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6FE6F-BA81-4DFE-AB14-11935E0C0AF8}">
      <dsp:nvSpPr>
        <dsp:cNvPr id="0" name=""/>
        <dsp:cNvSpPr/>
      </dsp:nvSpPr>
      <dsp:spPr>
        <a:xfrm>
          <a:off x="154164" y="62005"/>
          <a:ext cx="1230941" cy="6838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Healthcare Associated Infection </a:t>
          </a:r>
          <a:endParaRPr lang="en-US" sz="1300" kern="1200" dirty="0"/>
        </a:p>
      </dsp:txBody>
      <dsp:txXfrm>
        <a:off x="174193" y="82034"/>
        <a:ext cx="1190883" cy="643798"/>
      </dsp:txXfrm>
    </dsp:sp>
    <dsp:sp modelId="{80142889-C9BC-42C9-BFC9-576896AFF4A4}">
      <dsp:nvSpPr>
        <dsp:cNvPr id="0" name=""/>
        <dsp:cNvSpPr/>
      </dsp:nvSpPr>
      <dsp:spPr>
        <a:xfrm rot="5288559">
          <a:off x="680235" y="731955"/>
          <a:ext cx="210052" cy="30773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691920" y="780813"/>
        <a:ext cx="184641" cy="147036"/>
      </dsp:txXfrm>
    </dsp:sp>
    <dsp:sp modelId="{C87B4F2A-37C3-4B6A-AC4E-40303AF24735}">
      <dsp:nvSpPr>
        <dsp:cNvPr id="0" name=""/>
        <dsp:cNvSpPr/>
      </dsp:nvSpPr>
      <dsp:spPr>
        <a:xfrm>
          <a:off x="185417" y="1025784"/>
          <a:ext cx="1230941" cy="6838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Administration of antibiotics to treat infection </a:t>
          </a:r>
          <a:endParaRPr lang="en-US" sz="1300" kern="1200" dirty="0"/>
        </a:p>
      </dsp:txBody>
      <dsp:txXfrm>
        <a:off x="205446" y="1045813"/>
        <a:ext cx="1190883" cy="643798"/>
      </dsp:txXfrm>
    </dsp:sp>
    <dsp:sp modelId="{CABFE1F8-B674-4458-86CE-60232C8F5F45}">
      <dsp:nvSpPr>
        <dsp:cNvPr id="0" name=""/>
        <dsp:cNvSpPr/>
      </dsp:nvSpPr>
      <dsp:spPr>
        <a:xfrm rot="5400000">
          <a:off x="672665" y="1726737"/>
          <a:ext cx="256446" cy="30773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708568" y="1752381"/>
        <a:ext cx="184641" cy="179512"/>
      </dsp:txXfrm>
    </dsp:sp>
    <dsp:sp modelId="{7F5C8CB7-E46D-4684-9986-13217A67251B}">
      <dsp:nvSpPr>
        <dsp:cNvPr id="0" name=""/>
        <dsp:cNvSpPr/>
      </dsp:nvSpPr>
      <dsp:spPr>
        <a:xfrm>
          <a:off x="185417" y="2051569"/>
          <a:ext cx="1230941" cy="6838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Increased risk of antibiotic resistance </a:t>
          </a:r>
          <a:endParaRPr lang="en-US" sz="1300" kern="1200" dirty="0"/>
        </a:p>
      </dsp:txBody>
      <dsp:txXfrm>
        <a:off x="205446" y="2071598"/>
        <a:ext cx="1190883" cy="643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6T21:16:29.208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nkEffects" value="galaxy"/>
      <inkml:brushProperty name="anchorX" value="-6905.57129"/>
      <inkml:brushProperty name="anchorY" value="-7764.66797"/>
      <inkml:brushProperty name="scaleFactor" value="0.5"/>
    </inkml:brush>
  </inkml:definitions>
  <inkml:trace contextRef="#ctx0" brushRef="#br0">0 10 12912,'0'0'0,"0"0"0,0 0 2089,5-2-2265,6-2-12520,-1 0 11744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6T21:16:29.814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nkEffects" value="galaxy"/>
      <inkml:brushProperty name="anchorX" value="-7947.23828"/>
      <inkml:brushProperty name="anchorY" value="-8771.47266"/>
      <inkml:brushProperty name="scaleFactor" value="0.5"/>
    </inkml:brush>
  </inkml:definitions>
  <inkml:trace contextRef="#ctx0" brushRef="#br0">0 38 11832,'0'0'0,"0"0"0,2-5 1661,-1 2-2136,0 1 2374,-1 0-2374,1 1 1646,-1 1-1438,0 0 1343,1-2-1345,0 1-1818,1-2 2722,2 0-3174,2-1 3174,1-2-10761,0 1 8178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6T21:16:30.424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nkEffects" value="galaxy"/>
      <inkml:brushProperty name="anchorX" value="-8996.53613"/>
      <inkml:brushProperty name="anchorY" value="-9750.39453"/>
      <inkml:brushProperty name="scaleFactor" value="0.5"/>
    </inkml:brush>
  </inkml:definitions>
  <inkml:trace contextRef="#ctx0" brushRef="#br0">14 3 12824,'0'0'0,"0"0"0,-2-1 933,-1 1 570,0-1-1879,1 1 1376,0-1-1232,1 1 1169,1 0-1172,-1 0-1719,1 0 2546,0 0-2951,1 2 2948,1 1-11122,0 0 8615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4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9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ne, white, board, air&#10;&#10;Description automatically generated">
            <a:extLst>
              <a:ext uri="{FF2B5EF4-FFF2-40B4-BE49-F238E27FC236}">
                <a16:creationId xmlns:a16="http://schemas.microsoft.com/office/drawing/2014/main" id="{56E96FAB-ABF1-584A-B5A7-3B52EC29C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3" b="188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2D6C18-4547-7941-A943-9A15B0E019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82191" y="1768518"/>
            <a:ext cx="5582840" cy="46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F7CE3C"/>
                </a:solidFill>
              </a:defRPr>
            </a:lvl1pPr>
            <a:lvl2pPr>
              <a:defRPr b="1">
                <a:solidFill>
                  <a:srgbClr val="F7CE3C"/>
                </a:solidFill>
              </a:defRPr>
            </a:lvl2pPr>
            <a:lvl3pPr>
              <a:defRPr b="1">
                <a:solidFill>
                  <a:srgbClr val="F7CE3C"/>
                </a:solidFill>
              </a:defRPr>
            </a:lvl3pPr>
            <a:lvl4pPr>
              <a:defRPr b="1">
                <a:solidFill>
                  <a:srgbClr val="F7CE3C"/>
                </a:solidFill>
              </a:defRPr>
            </a:lvl4pPr>
            <a:lvl5pPr>
              <a:defRPr b="1">
                <a:solidFill>
                  <a:srgbClr val="F7CE3C"/>
                </a:solidFill>
              </a:defRPr>
            </a:lvl5pPr>
          </a:lstStyle>
          <a:p>
            <a:pPr lvl="0"/>
            <a:r>
              <a:rPr lang="en-US" dirty="0"/>
              <a:t>NICU Best Practice Committee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2E2DDAA-62CD-5344-A53C-36393CF6A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5026" y="3656090"/>
            <a:ext cx="1873949" cy="10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7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4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0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1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1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9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5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3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34682-25C7-8F40-ADB5-4F8EFD146E1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CBC6-3C7A-5841-AC27-26EB499A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customXml" Target="../ink/ink3.xml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Antimicrobial Stewardship (AMS)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2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1553"/>
            <a:ext cx="4191000" cy="2439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Are patients receiving antibiotics promptly at scheduled times of </a:t>
            </a:r>
            <a:r>
              <a:rPr lang="en-US" sz="1400" b="1" dirty="0" smtClean="0">
                <a:latin typeface="Century Gothic" panose="020B0502020202020204" pitchFamily="34" charset="0"/>
              </a:rPr>
              <a:t>administration</a:t>
            </a:r>
            <a:r>
              <a:rPr lang="en-US" sz="1400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1553"/>
            <a:ext cx="4038600" cy="2673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latin typeface="Century Gothic" panose="020B0502020202020204" pitchFamily="34" charset="0"/>
              </a:rPr>
              <a:t>Antibiotics are considered time critical and should be </a:t>
            </a: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administered +/- 30 minutes </a:t>
            </a:r>
            <a:r>
              <a:rPr lang="en-US" sz="1400" dirty="0">
                <a:latin typeface="Century Gothic" panose="020B0502020202020204" pitchFamily="34" charset="0"/>
              </a:rPr>
              <a:t>of time scheduled. Timely administration of antibiotics is associated </a:t>
            </a: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with better patient outcomes and </a:t>
            </a:r>
            <a:r>
              <a:rPr lang="en-US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survival</a:t>
            </a:r>
            <a:r>
              <a:rPr lang="en-US" sz="1400" dirty="0">
                <a:latin typeface="Century Gothic" panose="020B0502020202020204" pitchFamily="34" charset="0"/>
              </a:rPr>
              <a:t>.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If multiple medications including antibiotics are due at the same time, contact the pharmacist to assist in retiming doses. </a:t>
            </a:r>
          </a:p>
          <a:p>
            <a:pPr marL="0" indent="0">
              <a:buNone/>
            </a:pPr>
            <a:endParaRPr lang="en-US" sz="1600" dirty="0">
              <a:solidFill>
                <a:srgbClr val="122048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AMS Timing of Antibiotic Administration 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2" name="Picture 1" descr="A Short &amp; Sweet Minilesson Formula | TWO WRITING TEACH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34" y="2689863"/>
            <a:ext cx="1256714" cy="1671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748" y="3182552"/>
            <a:ext cx="1473663" cy="1768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30" y="3258088"/>
            <a:ext cx="1433604" cy="17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3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4883"/>
            <a:ext cx="7904922" cy="2439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latin typeface="Century Gothic" panose="020B0502020202020204" pitchFamily="34" charset="0"/>
              </a:rPr>
              <a:t>If your patient is tolerating PO medications, have you contacted the physician to see if the patient can be switched from IV to oral antibiotics? </a:t>
            </a:r>
            <a:endParaRPr lang="en-US" sz="1700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1300" dirty="0" smtClean="0">
                <a:latin typeface="Century Gothic" panose="020B0502020202020204" pitchFamily="34" charset="0"/>
              </a:rPr>
              <a:t>This </a:t>
            </a:r>
            <a:r>
              <a:rPr lang="en-US" sz="1300" dirty="0">
                <a:latin typeface="Century Gothic" panose="020B0502020202020204" pitchFamily="34" charset="0"/>
              </a:rPr>
              <a:t>can improve patient safety by reducing the need for IV access.</a:t>
            </a:r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AMS Antibiotic IV to PO Conversion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1222"/>
          <a:stretch/>
        </p:blipFill>
        <p:spPr>
          <a:xfrm>
            <a:off x="1223404" y="3342290"/>
            <a:ext cx="2816050" cy="14010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07128" y="3070054"/>
            <a:ext cx="2856712" cy="1880318"/>
          </a:xfrm>
          <a:prstGeom prst="ellipse">
            <a:avLst/>
          </a:prstGeom>
          <a:solidFill>
            <a:srgbClr val="12204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99012" y="3342290"/>
            <a:ext cx="184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Decrease risk of IV infiltrate or central line infection. 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7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826" y="1927859"/>
            <a:ext cx="3634477" cy="1830640"/>
          </a:xfrm>
        </p:spPr>
        <p:txBody>
          <a:bodyPr>
            <a:normAutofit fontScale="8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Prolonged duration of antimicrobial treatment is a risk factor for development of </a:t>
            </a:r>
            <a:r>
              <a:rPr lang="en-US" sz="1600" i="1" dirty="0">
                <a:latin typeface="Century Gothic" panose="020B0502020202020204" pitchFamily="34" charset="0"/>
              </a:rPr>
              <a:t>Clostridium </a:t>
            </a:r>
            <a:r>
              <a:rPr lang="en-US" sz="1600" i="1" dirty="0" err="1">
                <a:latin typeface="Century Gothic" panose="020B0502020202020204" pitchFamily="34" charset="0"/>
              </a:rPr>
              <a:t>dificile</a:t>
            </a:r>
            <a:r>
              <a:rPr lang="en-US" sz="1600" i="1" dirty="0">
                <a:latin typeface="Century Gothic" panose="020B0502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</a:rPr>
              <a:t>and antimicrobial resistance.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If your patient is on antibiotics, engage with physicians to inquire about intended duration of antibiotics.  </a:t>
            </a:r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5439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AMS Antibiotic Duration of Therapy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303" y="1649626"/>
            <a:ext cx="4744248" cy="3160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7" b="9464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9011" y="3299391"/>
            <a:ext cx="2135078" cy="17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1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313" y="1651561"/>
            <a:ext cx="8533238" cy="3172491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Assess to see if patients are on any antibiotics that require drug monitoring such as vancomycin or </a:t>
            </a:r>
            <a:r>
              <a:rPr lang="en-US" sz="1400" dirty="0" smtClean="0">
                <a:latin typeface="Century Gothic" panose="020B0502020202020204" pitchFamily="34" charset="0"/>
              </a:rPr>
              <a:t>gentamicin that require peaks and/or trough levels. </a:t>
            </a:r>
            <a:endParaRPr lang="en-US" sz="1400" dirty="0"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If they are on these antibiotics, does the patient have an appropriate trough level ordered at the correct time?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If trough level is </a:t>
            </a:r>
            <a:r>
              <a:rPr lang="en-US" sz="1400" dirty="0" smtClean="0">
                <a:latin typeface="Century Gothic" panose="020B0502020202020204" pitchFamily="34" charset="0"/>
              </a:rPr>
              <a:t>due: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entury Gothic" panose="020B0502020202020204" pitchFamily="34" charset="0"/>
              </a:rPr>
              <a:t>Do </a:t>
            </a:r>
            <a:r>
              <a:rPr lang="en-US" sz="1050" b="1" u="sng" dirty="0">
                <a:latin typeface="Century Gothic" panose="020B0502020202020204" pitchFamily="34" charset="0"/>
              </a:rPr>
              <a:t>not</a:t>
            </a:r>
            <a:r>
              <a:rPr lang="en-US" sz="1050" dirty="0">
                <a:latin typeface="Century Gothic" panose="020B0502020202020204" pitchFamily="34" charset="0"/>
              </a:rPr>
              <a:t> to administer subsequent dose until trough results are </a:t>
            </a:r>
            <a:r>
              <a:rPr lang="en-US" sz="1050" dirty="0" smtClean="0">
                <a:latin typeface="Century Gothic" panose="020B0502020202020204" pitchFamily="34" charset="0"/>
              </a:rPr>
              <a:t>drawn as this will skew results.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entury Gothic" panose="020B0502020202020204" pitchFamily="34" charset="0"/>
              </a:rPr>
              <a:t>Trough should not be drawn from the line that is being used to administer antibiotic as this may also skew results. </a:t>
            </a:r>
            <a:endParaRPr lang="en-US" sz="1050" dirty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dirty="0">
                <a:latin typeface="Century Gothic" panose="020B0502020202020204" pitchFamily="34" charset="0"/>
              </a:rPr>
              <a:t>If trough level is </a:t>
            </a:r>
            <a:r>
              <a:rPr lang="en-US" sz="1050" dirty="0" smtClean="0">
                <a:latin typeface="Century Gothic" panose="020B0502020202020204" pitchFamily="34" charset="0"/>
              </a:rPr>
              <a:t>over-therapeutic </a:t>
            </a:r>
            <a:r>
              <a:rPr lang="en-US" sz="1050" u="sng" dirty="0" smtClean="0">
                <a:latin typeface="Century Gothic" panose="020B0502020202020204" pitchFamily="34" charset="0"/>
              </a:rPr>
              <a:t>investigate to see if trough was drawn at appropriate time or while antibiotic was infusing while lab was being drawn</a:t>
            </a:r>
            <a:r>
              <a:rPr lang="en-US" sz="1050" dirty="0" smtClean="0">
                <a:latin typeface="Century Gothic" panose="020B0502020202020204" pitchFamily="34" charset="0"/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entury Gothic" panose="020B0502020202020204" pitchFamily="34" charset="0"/>
              </a:rPr>
              <a:t>If trough was drawn correctly and lab value is accurately high, </a:t>
            </a:r>
            <a:r>
              <a:rPr lang="en-US" sz="1050" dirty="0">
                <a:latin typeface="Century Gothic" panose="020B0502020202020204" pitchFamily="34" charset="0"/>
              </a:rPr>
              <a:t>hold subsequent dose and contact the physician or pharmacist to ensure appropriate dose adjustments are made.  </a:t>
            </a:r>
          </a:p>
          <a:p>
            <a:pPr marL="0" indent="0">
              <a:buNone/>
            </a:pPr>
            <a:endParaRPr lang="en-US" sz="6000" dirty="0"/>
          </a:p>
          <a:p>
            <a:endParaRPr lang="en-US" sz="1600" dirty="0">
              <a:solidFill>
                <a:srgbClr val="122048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AMS Therapeutic Drug Monitoring 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844" y="3859863"/>
            <a:ext cx="1739133" cy="1159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936" y="3964365"/>
            <a:ext cx="1294908" cy="1112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771" y="3859863"/>
            <a:ext cx="1542695" cy="11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47" y="1795299"/>
            <a:ext cx="6748501" cy="3158745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Category </a:t>
            </a:r>
            <a:r>
              <a:rPr lang="en-US" sz="2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 </a:t>
            </a:r>
            <a:r>
              <a:rPr lang="en-US" sz="2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Restricted- </a:t>
            </a:r>
            <a:r>
              <a:rPr lang="en-US" sz="2200" b="1" dirty="0">
                <a:latin typeface="Century Gothic" panose="020B0502020202020204" pitchFamily="34" charset="0"/>
              </a:rPr>
              <a:t>Infectious Disease </a:t>
            </a:r>
            <a:r>
              <a:rPr lang="en-US" sz="2200" b="1" dirty="0" smtClean="0">
                <a:latin typeface="Century Gothic" panose="020B0502020202020204" pitchFamily="34" charset="0"/>
              </a:rPr>
              <a:t>MD approval </a:t>
            </a:r>
            <a:r>
              <a:rPr lang="en-US" sz="2200" b="1" dirty="0">
                <a:latin typeface="Century Gothic" panose="020B0502020202020204" pitchFamily="34" charset="0"/>
              </a:rPr>
              <a:t>and consult needed prior to </a:t>
            </a:r>
            <a:r>
              <a:rPr lang="en-US" sz="2200" b="1" dirty="0" smtClean="0">
                <a:latin typeface="Century Gothic" panose="020B0502020202020204" pitchFamily="34" charset="0"/>
              </a:rPr>
              <a:t>dispensing: </a:t>
            </a:r>
            <a:endParaRPr lang="en-US" sz="2200" b="1" dirty="0">
              <a:latin typeface="Century Gothic" panose="020B0502020202020204" pitchFamily="34" charset="0"/>
            </a:endParaRPr>
          </a:p>
          <a:p>
            <a:endParaRPr lang="en-US" sz="1300" dirty="0">
              <a:solidFill>
                <a:srgbClr val="C00000"/>
              </a:solidFill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Ceftaroline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Teflaro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        Ceftazidime-avibactam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Avycaz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     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Ceftolozane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-tazobactam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Zerbaxa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  <a:p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Dalbavancin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Dalvance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       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Isovuconazonium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sulfate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Cresemba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            Posaconazole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Noxafil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en-US" sz="13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C0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Category </a:t>
            </a:r>
            <a:r>
              <a:rPr lang="en-US" sz="22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 </a:t>
            </a:r>
            <a:r>
              <a:rPr lang="en-US" sz="22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Restricted</a:t>
            </a:r>
            <a:r>
              <a:rPr lang="en-US" sz="2200" b="1" dirty="0">
                <a:latin typeface="Century Gothic" panose="020B0502020202020204" pitchFamily="34" charset="0"/>
                <a:cs typeface="Calibri" panose="020F0502020204030204" pitchFamily="34" charset="0"/>
              </a:rPr>
              <a:t> -Infectious Disease </a:t>
            </a:r>
            <a:r>
              <a:rPr lang="en-US" sz="22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MD </a:t>
            </a:r>
            <a:r>
              <a:rPr lang="en-US" sz="2200" b="1" dirty="0">
                <a:latin typeface="Century Gothic" panose="020B0502020202020204" pitchFamily="34" charset="0"/>
                <a:cs typeface="Calibri" panose="020F0502020204030204" pitchFamily="34" charset="0"/>
              </a:rPr>
              <a:t>approval and consult or P&amp;T Chair’s approval needed within </a:t>
            </a:r>
            <a:r>
              <a:rPr lang="en-US" sz="22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12 hours </a:t>
            </a:r>
            <a:r>
              <a:rPr lang="en-US" sz="2200" b="1" dirty="0">
                <a:latin typeface="Century Gothic" panose="020B0502020202020204" pitchFamily="34" charset="0"/>
                <a:cs typeface="Calibri" panose="020F0502020204030204" pitchFamily="34" charset="0"/>
              </a:rPr>
              <a:t>of </a:t>
            </a:r>
            <a:r>
              <a:rPr lang="en-US" sz="22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ordering:</a:t>
            </a:r>
            <a:endParaRPr lang="en-US" sz="2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  <a:r>
              <a:rPr lang="en-US" sz="2200" baseline="30000" dirty="0">
                <a:latin typeface="Century Gothic" panose="020B0502020202020204" pitchFamily="34" charset="0"/>
                <a:cs typeface="Calibri" panose="020F0502020204030204" pitchFamily="34" charset="0"/>
              </a:rPr>
              <a:t>st</a:t>
            </a:r>
            <a:r>
              <a:rPr lang="en-US" sz="22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latin typeface="Century Gothic" panose="020B0502020202020204" pitchFamily="34" charset="0"/>
                <a:cs typeface="Calibri" panose="020F0502020204030204" pitchFamily="34" charset="0"/>
              </a:rPr>
              <a:t>dose will be dispensed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>
                <a:latin typeface="Century Gothic" panose="020B0502020202020204" pitchFamily="34" charset="0"/>
                <a:cs typeface="Calibri" panose="020F0502020204030204" pitchFamily="34" charset="0"/>
              </a:rPr>
              <a:t>HEME/ONC exception: Pharmacy review and oversight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>
                <a:latin typeface="Century Gothic" panose="020B0502020202020204" pitchFamily="34" charset="0"/>
                <a:cs typeface="Calibri" panose="020F0502020204030204" pitchFamily="34" charset="0"/>
              </a:rPr>
              <a:t>Pharmacy may request ID consult</a:t>
            </a:r>
          </a:p>
          <a:p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Amphotericin B Liposomal (and conventional)              Daptomycin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Cubicin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      Ertapenem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Invanz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Imipenem/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cilastatin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Primaxin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               Linezolid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Zyvox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                         Meropenem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Merrem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Sulfamethoxazole/trimethoprim (IV)                                                                           Voriconazole (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Vfend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en-US" sz="13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</a:t>
            </a:r>
          </a:p>
          <a:p>
            <a:pPr marL="0" lvl="0" indent="0">
              <a:buNone/>
            </a:pPr>
            <a:r>
              <a:rPr lang="en-US" sz="1600" b="1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5436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 Bold"/>
              </a:rPr>
              <a:t>AMS Restricted Antibiotic  Categories  </a:t>
            </a:r>
          </a:p>
        </p:txBody>
      </p:sp>
      <p:pic>
        <p:nvPicPr>
          <p:cNvPr id="2050" name="Picture 2" descr="Why Approval-holics Are So Afraid | Psychology Today">
            <a:extLst>
              <a:ext uri="{FF2B5EF4-FFF2-40B4-BE49-F238E27FC236}">
                <a16:creationId xmlns:a16="http://schemas.microsoft.com/office/drawing/2014/main" id="{BB4F837E-8AC0-4F35-B12D-1CCCE5D5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90" y="2088096"/>
            <a:ext cx="2292263" cy="23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688" y="1776510"/>
            <a:ext cx="6426630" cy="336698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1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Category </a:t>
            </a:r>
            <a:r>
              <a:rPr lang="en-US" sz="15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en-US" sz="1500" b="1" dirty="0" smtClean="0">
                <a:latin typeface="Century Gothic" panose="020B0502020202020204" pitchFamily="34" charset="0"/>
              </a:rPr>
              <a:t> </a:t>
            </a:r>
            <a:r>
              <a:rPr lang="en-US" sz="1500" b="1" dirty="0">
                <a:latin typeface="Century Gothic" panose="020B0502020202020204" pitchFamily="34" charset="0"/>
              </a:rPr>
              <a:t>Pharmacy review is needed within the first 72 hours for medication to be dispensed, post 72 hours approval is required by ONE of the </a:t>
            </a:r>
            <a:r>
              <a:rPr lang="en-US" sz="1500" b="1" dirty="0" smtClean="0">
                <a:latin typeface="Century Gothic" panose="020B0502020202020204" pitchFamily="34" charset="0"/>
              </a:rPr>
              <a:t>following before it will be dispensed: </a:t>
            </a:r>
            <a:endParaRPr lang="en-US" sz="1500" b="1" dirty="0"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Century Gothic" panose="020B0502020202020204" pitchFamily="34" charset="0"/>
              </a:rPr>
              <a:t>Clinical Pharmacist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Century Gothic" panose="020B0502020202020204" pitchFamily="34" charset="0"/>
              </a:rPr>
              <a:t>ID approval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Century Gothic" panose="020B0502020202020204" pitchFamily="34" charset="0"/>
              </a:rPr>
              <a:t>P&amp;T Chair</a:t>
            </a:r>
          </a:p>
          <a:p>
            <a:endParaRPr lang="en-US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Aztreonam (</a:t>
            </a:r>
            <a:r>
              <a:rPr lang="en-US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Azactam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    Cefepime (</a:t>
            </a:r>
            <a:r>
              <a:rPr lang="en-US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Maxipime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Micafungin (</a:t>
            </a:r>
            <a:r>
              <a:rPr lang="en-US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Mycamine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    </a:t>
            </a:r>
          </a:p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Vancomycin (</a:t>
            </a:r>
            <a:r>
              <a:rPr lang="en-US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Vancocin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3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Category </a:t>
            </a:r>
            <a:r>
              <a:rPr lang="en-US" sz="15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 </a:t>
            </a:r>
            <a:r>
              <a:rPr lang="en-US" sz="1500" b="1" dirty="0">
                <a:latin typeface="Century Gothic" panose="020B0502020202020204" pitchFamily="34" charset="0"/>
              </a:rPr>
              <a:t>Unrestricted but pharmacy is tracking and monitoring</a:t>
            </a:r>
          </a:p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Aminoglycosides                       Amikacin                       Gentamicin                       Tobramycin</a:t>
            </a:r>
          </a:p>
          <a:p>
            <a:pPr marL="0" indent="0">
              <a:buNone/>
            </a:pPr>
            <a:endParaRPr lang="en-US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US" sz="1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Category </a:t>
            </a:r>
            <a:r>
              <a:rPr lang="en-US" sz="15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 </a:t>
            </a:r>
            <a:r>
              <a:rPr lang="en-US" sz="1500" b="1" dirty="0">
                <a:latin typeface="Century Gothic" panose="020B0502020202020204" pitchFamily="34" charset="0"/>
              </a:rPr>
              <a:t>Unavailable and will not be dispensed  </a:t>
            </a:r>
          </a:p>
          <a:p>
            <a:r>
              <a:rPr lang="en-US" sz="1400" b="1" dirty="0">
                <a:latin typeface="Century Gothic" panose="020B0502020202020204" pitchFamily="34" charset="0"/>
              </a:rPr>
              <a:t> 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Delafloxacin (</a:t>
            </a:r>
            <a:r>
              <a:rPr lang="en-US" sz="1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Baxdela</a:t>
            </a: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                         </a:t>
            </a:r>
            <a:r>
              <a:rPr lang="en-US" sz="1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Oritavancin</a:t>
            </a: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en-US" sz="1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Orbactiv</a:t>
            </a: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)                               Tedizolid (</a:t>
            </a:r>
            <a:r>
              <a:rPr lang="en-US" sz="1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Sivextro</a:t>
            </a: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</a:p>
          <a:p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Tigecycline (</a:t>
            </a:r>
            <a:r>
              <a:rPr lang="en-US" sz="1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Tygacil</a:t>
            </a: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300" b="1" dirty="0"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13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5" y="562458"/>
            <a:ext cx="6137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 Bold"/>
              </a:rPr>
              <a:t>AMS Restricted Antibiotic Categories </a:t>
            </a:r>
          </a:p>
        </p:txBody>
      </p:sp>
      <p:pic>
        <p:nvPicPr>
          <p:cNvPr id="4100" name="Picture 4" descr="72 Hour Sale! - ComputerDiva">
            <a:extLst>
              <a:ext uri="{FF2B5EF4-FFF2-40B4-BE49-F238E27FC236}">
                <a16:creationId xmlns:a16="http://schemas.microsoft.com/office/drawing/2014/main" id="{8AF735D4-B90C-4C97-A7A5-79094091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943" y="1817311"/>
            <a:ext cx="1776608" cy="17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008FC3-7924-4687-BD4A-A57746D92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419" y="3735318"/>
            <a:ext cx="2021973" cy="1347187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59585B-BB25-4367-8D55-EBDCE00BC839}"/>
                  </a:ext>
                </a:extLst>
              </p14:cNvPr>
              <p14:cNvContentPartPr/>
              <p14:nvPr/>
            </p14:nvContentPartPr>
            <p14:xfrm>
              <a:off x="3753602" y="850645"/>
              <a:ext cx="9720" cy="3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59585B-BB25-4367-8D55-EBDCE00BC8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9282" y="846325"/>
                <a:ext cx="18360" cy="1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688FF23-0F53-472A-B4D4-06791903152D}"/>
              </a:ext>
            </a:extLst>
          </p:cNvPr>
          <p:cNvGrpSpPr/>
          <p:nvPr/>
        </p:nvGrpSpPr>
        <p:grpSpPr>
          <a:xfrm>
            <a:off x="3679082" y="803485"/>
            <a:ext cx="29160" cy="29160"/>
            <a:chOff x="3679082" y="803485"/>
            <a:chExt cx="29160" cy="29160"/>
          </a:xfrm>
        </p:grpSpPr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E089D1F-C9B9-40AE-9068-149C014410B2}"/>
                    </a:ext>
                  </a:extLst>
                </p14:cNvPr>
                <p14:cNvContentPartPr/>
                <p14:nvPr/>
              </p14:nvContentPartPr>
              <p14:xfrm>
                <a:off x="3696002" y="818965"/>
                <a:ext cx="12240" cy="13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E089D1F-C9B9-40AE-9068-149C014410B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91682" y="814645"/>
                  <a:ext cx="20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9A0EAA-1930-4F9A-A81C-7F19D0826161}"/>
                    </a:ext>
                  </a:extLst>
                </p14:cNvPr>
                <p14:cNvContentPartPr/>
                <p14:nvPr/>
              </p14:nvContentPartPr>
              <p14:xfrm>
                <a:off x="3679082" y="803485"/>
                <a:ext cx="5400" cy="3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9A0EAA-1930-4F9A-A81C-7F19D08261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74762" y="799165"/>
                  <a:ext cx="14040" cy="1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88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312" y="1850082"/>
            <a:ext cx="5196681" cy="3172491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Are you following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appropriate gloving </a:t>
            </a:r>
            <a:r>
              <a:rPr lang="en-US" sz="1600" dirty="0">
                <a:latin typeface="Century Gothic" panose="020B0502020202020204" pitchFamily="34" charset="0"/>
              </a:rPr>
              <a:t>and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handwashing</a:t>
            </a:r>
            <a:r>
              <a:rPr lang="en-US" sz="1600" dirty="0">
                <a:latin typeface="Century Gothic" panose="020B0502020202020204" pitchFamily="34" charset="0"/>
              </a:rPr>
              <a:t> between patient contacts</a:t>
            </a:r>
            <a:r>
              <a:rPr lang="en-US" sz="1600" dirty="0" smtClean="0">
                <a:latin typeface="Century Gothic" panose="020B0502020202020204" pitchFamily="34" charset="0"/>
              </a:rPr>
              <a:t>?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Are you ensuring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correct isolation precautions </a:t>
            </a:r>
            <a:r>
              <a:rPr lang="en-US" sz="1600" dirty="0">
                <a:latin typeface="Century Gothic" panose="020B0502020202020204" pitchFamily="34" charset="0"/>
              </a:rPr>
              <a:t>are used when needed?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Are you ensuring that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all healthcare personnel </a:t>
            </a:r>
            <a:r>
              <a:rPr lang="en-US" sz="1600" dirty="0">
                <a:latin typeface="Century Gothic" panose="020B0502020202020204" pitchFamily="34" charset="0"/>
              </a:rPr>
              <a:t>are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following </a:t>
            </a:r>
            <a:r>
              <a:rPr lang="en-US" sz="1600" dirty="0">
                <a:latin typeface="Century Gothic" panose="020B0502020202020204" pitchFamily="34" charset="0"/>
              </a:rPr>
              <a:t>these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precautions</a:t>
            </a:r>
            <a:r>
              <a:rPr lang="en-US" sz="1600" dirty="0">
                <a:latin typeface="Century Gothic" panose="020B0502020202020204" pitchFamily="34" charset="0"/>
              </a:rPr>
              <a:t>? (i.e. physicians gowning up to go into contact precaution rooms, foaming in/out of patient rooms, etc.) </a:t>
            </a:r>
          </a:p>
          <a:p>
            <a:pPr marL="0" indent="0">
              <a:buNone/>
            </a:pPr>
            <a:endParaRPr lang="en-US" sz="6000" dirty="0"/>
          </a:p>
          <a:p>
            <a:endParaRPr lang="en-US" sz="1600" dirty="0">
              <a:solidFill>
                <a:srgbClr val="122048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AMS Adherence to Current EPCH Infection Control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377" y="3436327"/>
            <a:ext cx="2219174" cy="1505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195" y="1645919"/>
            <a:ext cx="2685611" cy="17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3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313" y="1801032"/>
            <a:ext cx="5553272" cy="317249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Recommend </a:t>
            </a:r>
            <a:r>
              <a:rPr lang="en-US" sz="1600" dirty="0">
                <a:latin typeface="Century Gothic" panose="020B0502020202020204" pitchFamily="34" charset="0"/>
              </a:rPr>
              <a:t>appropriate vaccinations to patients depending on their age and health history.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Promote good hygiene by recommending hand washing, safer sex, and covering nose &amp; mouth when sneezing.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Emphasize to diabetic patients importance of glucose management to avoid unnecessary infections.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Provide patient education about antibiotics especially prior to discharge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entury Gothic" panose="020B0502020202020204" pitchFamily="34" charset="0"/>
              </a:rPr>
              <a:t>All these efforts will help reduce the likelihood of infection and in turn decrease the number of antibiotics being used. 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6000" dirty="0"/>
          </a:p>
          <a:p>
            <a:endParaRPr lang="en-US" sz="1600" dirty="0">
              <a:solidFill>
                <a:srgbClr val="122048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AMS Adherence to Current EPCH Infection Control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585" y="2240380"/>
            <a:ext cx="31242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19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312" y="2347013"/>
            <a:ext cx="7340375" cy="3172491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Provide a leadership role and </a:t>
            </a:r>
            <a:r>
              <a:rPr lang="en-US" sz="1600" dirty="0" smtClean="0">
                <a:latin typeface="Century Gothic" panose="020B0502020202020204" pitchFamily="34" charset="0"/>
              </a:rPr>
              <a:t>collaborate </a:t>
            </a:r>
            <a:r>
              <a:rPr lang="en-US" sz="1600" dirty="0">
                <a:latin typeface="Century Gothic" panose="020B0502020202020204" pitchFamily="34" charset="0"/>
              </a:rPr>
              <a:t>with physicians.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Works with pharmacy to establish a routine for daily patient review.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Serves as advocate/champion of the program; makes an important contribution to formulary decision making and antimicrobial restriction policies.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Provide feedback to Medical Staff to gain acceptance of the program.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Provides legitimacy to the AMS Program and ensure team’s goals are understood and met.</a:t>
            </a:r>
          </a:p>
          <a:p>
            <a:pPr marL="0" lvl="0" indent="0">
              <a:buNone/>
            </a:pPr>
            <a:endParaRPr lang="en-US" sz="6000" dirty="0"/>
          </a:p>
          <a:p>
            <a:endParaRPr lang="en-US" sz="1600" dirty="0">
              <a:solidFill>
                <a:srgbClr val="122048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AMS Adherence to Current EPCH Infection Control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574" y="1651350"/>
            <a:ext cx="808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The Infectious Diseases Physician Role as part of the</a:t>
            </a: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b="1" dirty="0">
                <a:latin typeface="Century Gothic" panose="020B0502020202020204" pitchFamily="34" charset="0"/>
              </a:rPr>
              <a:t>AMS Program includes: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100000" l="102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2960" y="1501797"/>
            <a:ext cx="1604591" cy="16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43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310" y="2256367"/>
            <a:ext cx="7977809" cy="2600135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Promoting optimal use of antimicrobial agents.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Provides daily feedback and recommendations to practitioners for appropriate antimicrobials use.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Participating in efforts to reduce antibiotic resistance by following institutional formulary and local microbiology resistance patterns to improve antimicrobial use.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Providing education on antimicrobial stewardship to health professionals and patients.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AMS Adherence to Current EPCH Infection Control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574" y="1861930"/>
            <a:ext cx="808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entury Gothic" panose="020B0502020202020204" pitchFamily="34" charset="0"/>
              </a:rPr>
              <a:t>The Pharmacist Role as part of the AMS Program includes: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8000" l="0" r="96936">
                        <a14:foregroundMark x1="11699" y1="44667" x2="11699" y2="44667"/>
                        <a14:foregroundMark x1="16156" y1="48222" x2="16156" y2="48222"/>
                        <a14:foregroundMark x1="25070" y1="50889" x2="25070" y2="50889"/>
                        <a14:foregroundMark x1="34540" y1="52222" x2="34540" y2="52222"/>
                        <a14:foregroundMark x1="33148" y1="53111" x2="33148" y2="53111"/>
                        <a14:foregroundMark x1="12256" y1="48222" x2="12256" y2="48222"/>
                        <a14:foregroundMark x1="16156" y1="52000" x2="16156" y2="52000"/>
                        <a14:foregroundMark x1="32033" y1="57333" x2="32033" y2="57333"/>
                        <a14:foregroundMark x1="21727" y1="62222" x2="21727" y2="62222"/>
                        <a14:foregroundMark x1="33983" y1="69111" x2="33983" y2="69111"/>
                        <a14:foregroundMark x1="44847" y1="83333" x2="44847" y2="83333"/>
                        <a14:foregroundMark x1="54318" y1="81778" x2="54318" y2="81778"/>
                        <a14:foregroundMark x1="62396" y1="81556" x2="62396" y2="81556"/>
                        <a14:foregroundMark x1="49861" y1="75111" x2="49861" y2="75111"/>
                        <a14:foregroundMark x1="62117" y1="87556" x2="62117" y2="87556"/>
                        <a14:foregroundMark x1="77994" y1="69556" x2="77994" y2="69556"/>
                        <a14:foregroundMark x1="78273" y1="47111" x2="78273" y2="47111"/>
                        <a14:foregroundMark x1="45125" y1="47333" x2="45125" y2="47333"/>
                        <a14:foregroundMark x1="53482" y1="51111" x2="53482" y2="51111"/>
                        <a14:foregroundMark x1="58217" y1="47556" x2="58217" y2="47556"/>
                        <a14:foregroundMark x1="49582" y1="43778" x2="49582" y2="43778"/>
                        <a14:foregroundMark x1="73538" y1="35556" x2="73538" y2="35556"/>
                        <a14:foregroundMark x1="71866" y1="43333" x2="71866" y2="4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7474" y="827767"/>
            <a:ext cx="2190246" cy="27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5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95" y="1669305"/>
            <a:ext cx="4818289" cy="24397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What is the goal of the EPCH                                   Antimicrobial Stewardship (AMS) initiative?</a:t>
            </a:r>
            <a:endParaRPr lang="en-US" sz="1800" dirty="0">
              <a:latin typeface="Century Gothic" panose="020B0502020202020204" pitchFamily="34" charset="0"/>
            </a:endParaRPr>
          </a:p>
          <a:p>
            <a:endParaRPr lang="en-US" sz="1600" dirty="0">
              <a:solidFill>
                <a:srgbClr val="12204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555" y="1782816"/>
            <a:ext cx="4032818" cy="243974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EPCH AMS initiative serves to improve patient outcomes and promote patient safety through the evaluation of appropriate antibiotic selection, dosing, and duration of therapy</a:t>
            </a:r>
            <a:r>
              <a:rPr lang="en-US" sz="18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sz="1800" dirty="0" smtClean="0">
                <a:latin typeface="Century Gothic" panose="020B0502020202020204" pitchFamily="34" charset="0"/>
              </a:rPr>
              <a:t>EPCH will implement antibiotic safety measures in order to help reduce the incidence of antimicrobial resistance. </a:t>
            </a:r>
            <a:endParaRPr lang="en-US" sz="1800" dirty="0">
              <a:latin typeface="Century Gothic" panose="020B0502020202020204" pitchFamily="34" charset="0"/>
            </a:endParaRPr>
          </a:p>
          <a:p>
            <a:endParaRPr lang="en-US" sz="1600" dirty="0">
              <a:solidFill>
                <a:srgbClr val="122048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Antimicrobial Stewardship in Nursing 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9" y="2295038"/>
            <a:ext cx="4584958" cy="237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3624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6485A00-98BF-5241-802C-91D699FF85EA}"/>
              </a:ext>
            </a:extLst>
          </p:cNvPr>
          <p:cNvSpPr>
            <a:spLocks noGrp="1"/>
          </p:cNvSpPr>
          <p:nvPr/>
        </p:nvSpPr>
        <p:spPr>
          <a:xfrm>
            <a:off x="6030985" y="962568"/>
            <a:ext cx="4000166" cy="434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9323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311" y="2256368"/>
            <a:ext cx="4184848" cy="22717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300" dirty="0">
                <a:latin typeface="Century Gothic" panose="020B0502020202020204" pitchFamily="34" charset="0"/>
              </a:rPr>
              <a:t>Simple infections like bacterial food poising, minor cuts or surgical incisions will become lethal.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300" dirty="0">
                <a:latin typeface="Century Gothic" panose="020B0502020202020204" pitchFamily="34" charset="0"/>
              </a:rPr>
              <a:t>The effective antibiotics that we use today will no longer be effective tomorrow.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300" dirty="0">
                <a:latin typeface="Century Gothic" panose="020B0502020202020204" pitchFamily="34" charset="0"/>
              </a:rPr>
              <a:t>Each year in the U.S., at least 2.8 million people get an </a:t>
            </a:r>
            <a:r>
              <a:rPr lang="en-US" sz="1300" b="1" dirty="0">
                <a:latin typeface="Century Gothic" panose="020B0502020202020204" pitchFamily="34" charset="0"/>
              </a:rPr>
              <a:t>antibiotic</a:t>
            </a:r>
            <a:r>
              <a:rPr lang="en-US" sz="1300" dirty="0">
                <a:latin typeface="Century Gothic" panose="020B0502020202020204" pitchFamily="34" charset="0"/>
              </a:rPr>
              <a:t>-</a:t>
            </a:r>
            <a:r>
              <a:rPr lang="en-US" sz="1300" b="1" dirty="0">
                <a:latin typeface="Century Gothic" panose="020B0502020202020204" pitchFamily="34" charset="0"/>
              </a:rPr>
              <a:t>resistant</a:t>
            </a:r>
            <a:r>
              <a:rPr lang="en-US" sz="1300" dirty="0">
                <a:latin typeface="Century Gothic" panose="020B0502020202020204" pitchFamily="34" charset="0"/>
              </a:rPr>
              <a:t> infection, and more than 35,000 people die. (CDC)</a:t>
            </a:r>
          </a:p>
          <a:p>
            <a:pPr marL="0" indent="0" algn="ctr">
              <a:buNone/>
            </a:pPr>
            <a:r>
              <a:rPr lang="en-US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WE WILL RUN OUT OF ANTIBIOTIC TREATMENT OPTIONS IF WE ARE NOT TAKING </a:t>
            </a:r>
            <a:r>
              <a:rPr lang="en-US" sz="13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PRECAUTIONS</a:t>
            </a:r>
            <a:r>
              <a:rPr lang="en-US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! </a:t>
            </a:r>
          </a:p>
          <a:p>
            <a:pPr marL="0" indent="0">
              <a:buNone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lvl="0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 Bold"/>
              </a:rPr>
              <a:t>AMS Adherence Importance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2029" y="1768581"/>
            <a:ext cx="8083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Non-adherence threatens effective prevention and treatment how?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4F3E5D-5611-4622-AB1B-648097D95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683" y="2309250"/>
            <a:ext cx="4257790" cy="22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311" y="2256368"/>
            <a:ext cx="4184848" cy="2271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lvl="0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84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 Bold"/>
              </a:rPr>
              <a:t>AMS Adherence Importance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0787" y="1721175"/>
            <a:ext cx="8083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Timeline of Antibiotic Resistance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BB713-DEA1-48D2-9D06-C1E9AFD2B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58" y="2103537"/>
            <a:ext cx="8673293" cy="31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7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9682"/>
            <a:ext cx="4038600" cy="278494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</a:rPr>
              <a:t>Evaluate patients to see</a:t>
            </a:r>
            <a:r>
              <a:rPr lang="en-US" b="1" dirty="0" smtClean="0">
                <a:latin typeface="Century Gothic" panose="020B0502020202020204" pitchFamily="34" charset="0"/>
              </a:rPr>
              <a:t>:</a:t>
            </a:r>
            <a:r>
              <a:rPr lang="en-US" b="1" dirty="0">
                <a:latin typeface="Century Gothic" panose="020B0502020202020204" pitchFamily="34" charset="0"/>
              </a:rPr>
              <a:t> </a:t>
            </a:r>
            <a:endParaRPr lang="en-US" dirty="0">
              <a:latin typeface="Century Gothic" panose="020B0502020202020204" pitchFamily="34" charset="0"/>
            </a:endParaRPr>
          </a:p>
          <a:p>
            <a:pPr lvl="0"/>
            <a:r>
              <a:rPr lang="en-US" dirty="0">
                <a:latin typeface="Century Gothic" panose="020B0502020202020204" pitchFamily="34" charset="0"/>
              </a:rPr>
              <a:t>If they need to be on </a:t>
            </a:r>
            <a:r>
              <a:rPr lang="en-US" dirty="0" smtClean="0">
                <a:latin typeface="Century Gothic" panose="020B0502020202020204" pitchFamily="34" charset="0"/>
              </a:rPr>
              <a:t>antibiotics: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Are </a:t>
            </a:r>
            <a:r>
              <a:rPr lang="en-US" dirty="0">
                <a:latin typeface="Century Gothic" panose="020B0502020202020204" pitchFamily="34" charset="0"/>
              </a:rPr>
              <a:t>the antibiotics ordered appropriate for the given indication</a:t>
            </a:r>
            <a:r>
              <a:rPr lang="en-US" dirty="0" smtClean="0">
                <a:latin typeface="Century Gothic" panose="020B0502020202020204" pitchFamily="34" charset="0"/>
              </a:rPr>
              <a:t>?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Review sensitivity of culture to ensure that antibiotic ordered is appropriate.  </a:t>
            </a:r>
            <a:endParaRPr lang="en-US" dirty="0">
              <a:latin typeface="Century Gothic" panose="020B0502020202020204" pitchFamily="34" charset="0"/>
            </a:endParaRPr>
          </a:p>
          <a:p>
            <a:pPr lvl="0"/>
            <a:r>
              <a:rPr lang="en-US" dirty="0">
                <a:latin typeface="Century Gothic" panose="020B0502020202020204" pitchFamily="34" charset="0"/>
              </a:rPr>
              <a:t>Have cultures been drawn before administering the first dose of antibiotic?</a:t>
            </a:r>
          </a:p>
          <a:p>
            <a:pPr lvl="0"/>
            <a:r>
              <a:rPr lang="en-US" dirty="0" smtClean="0">
                <a:latin typeface="Century Gothic" panose="020B0502020202020204" pitchFamily="34" charset="0"/>
              </a:rPr>
              <a:t>Has </a:t>
            </a:r>
            <a:r>
              <a:rPr lang="en-US" dirty="0">
                <a:latin typeface="Century Gothic" panose="020B0502020202020204" pitchFamily="34" charset="0"/>
              </a:rPr>
              <a:t>the physician been notified of the sensitivities?</a:t>
            </a:r>
            <a:endParaRPr lang="en-US" sz="1600" dirty="0">
              <a:solidFill>
                <a:srgbClr val="1220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Content Placeholder 1" descr="Chile Employment | Check List Curricular - Chile Employment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5" y="1809683"/>
            <a:ext cx="1376100" cy="1238490"/>
          </a:xfr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AMS Evaluation of Antibiotic Therapy 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708" y="2946469"/>
            <a:ext cx="2472231" cy="16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0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9682"/>
            <a:ext cx="4038600" cy="2784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endParaRPr lang="en-US" sz="1600" dirty="0">
              <a:solidFill>
                <a:srgbClr val="122048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Reviewing Sensitivity Report 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70" y="1859564"/>
            <a:ext cx="3781727" cy="105328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936471" y="2060239"/>
            <a:ext cx="536028" cy="580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64290" y="2126240"/>
            <a:ext cx="536028" cy="580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065" y="2624260"/>
            <a:ext cx="1685925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701" y="3113520"/>
            <a:ext cx="2372536" cy="19127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57589" y="1721594"/>
            <a:ext cx="390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Step One: </a:t>
            </a:r>
            <a:r>
              <a:rPr lang="en-US" sz="1600" dirty="0" smtClean="0">
                <a:latin typeface="Century Gothic" panose="020B0502020202020204" pitchFamily="34" charset="0"/>
              </a:rPr>
              <a:t>Go to results review and select “Micro Tab”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918" y="2561340"/>
            <a:ext cx="391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Step Two: </a:t>
            </a:r>
            <a:r>
              <a:rPr lang="en-US" sz="1600" u="sng" dirty="0" smtClean="0">
                <a:latin typeface="Century Gothic" panose="020B0502020202020204" pitchFamily="34" charset="0"/>
              </a:rPr>
              <a:t>RIGHT CLICK </a:t>
            </a:r>
            <a:r>
              <a:rPr lang="en-US" sz="1600" dirty="0" smtClean="0">
                <a:latin typeface="Century Gothic" panose="020B0502020202020204" pitchFamily="34" charset="0"/>
              </a:rPr>
              <a:t>on the culture you want to view and select “View Details”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4409" y="3868916"/>
            <a:ext cx="5445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Step Three: </a:t>
            </a:r>
            <a:r>
              <a:rPr lang="en-US" sz="1600" dirty="0" smtClean="0">
                <a:latin typeface="Century Gothic" panose="020B0502020202020204" pitchFamily="34" charset="0"/>
              </a:rPr>
              <a:t>Review “Susceptibilities Tab” to organism is susceptible “S” to the antibiotic ordered.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0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312" y="1850082"/>
            <a:ext cx="4294893" cy="31724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000" dirty="0">
                <a:latin typeface="Century Gothic" panose="020B0502020202020204" pitchFamily="34" charset="0"/>
              </a:rPr>
              <a:t>Nurses can reduce the risks associated with administration of inappropriate antibiotics by confirming, documenting, and updating the allergy status of patients.</a:t>
            </a:r>
          </a:p>
          <a:p>
            <a:pPr marL="0" indent="0">
              <a:buNone/>
            </a:pPr>
            <a:endParaRPr lang="en-US" sz="6000" dirty="0"/>
          </a:p>
          <a:p>
            <a:endParaRPr lang="en-US" sz="1600" dirty="0">
              <a:solidFill>
                <a:srgbClr val="12204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3548" y="1850082"/>
            <a:ext cx="4038600" cy="2439740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6000" dirty="0" smtClean="0">
                <a:latin typeface="Century Gothic" panose="020B0502020202020204" pitchFamily="34" charset="0"/>
              </a:rPr>
              <a:t>Assess </a:t>
            </a:r>
            <a:r>
              <a:rPr lang="en-US" sz="6000" dirty="0">
                <a:latin typeface="Century Gothic" panose="020B0502020202020204" pitchFamily="34" charset="0"/>
              </a:rPr>
              <a:t>to see if your patient has any active allergies and ensure any allergies are documented in the patient’s profile.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6000" dirty="0">
                <a:latin typeface="Century Gothic" panose="020B0502020202020204" pitchFamily="34" charset="0"/>
              </a:rPr>
              <a:t>Speak with the pharmacist or physician if you see an interaction between your patient’s allergy and any antibiotic that is ordered (</a:t>
            </a:r>
            <a:r>
              <a:rPr lang="en-US" sz="6000" dirty="0" err="1">
                <a:latin typeface="Century Gothic" panose="020B0502020202020204" pitchFamily="34" charset="0"/>
              </a:rPr>
              <a:t>i.e</a:t>
            </a:r>
            <a:r>
              <a:rPr lang="en-US" sz="6000" dirty="0">
                <a:latin typeface="Century Gothic" panose="020B0502020202020204" pitchFamily="34" charset="0"/>
              </a:rPr>
              <a:t> patient has penicillin allergy and piperacillin/</a:t>
            </a:r>
            <a:r>
              <a:rPr lang="en-US" sz="6000" dirty="0" err="1">
                <a:latin typeface="Century Gothic" panose="020B0502020202020204" pitchFamily="34" charset="0"/>
              </a:rPr>
              <a:t>tazobactam</a:t>
            </a:r>
            <a:r>
              <a:rPr lang="en-US" sz="6000" dirty="0">
                <a:latin typeface="Century Gothic" panose="020B0502020202020204" pitchFamily="34" charset="0"/>
              </a:rPr>
              <a:t> or a cephalosporin is ordered).</a:t>
            </a:r>
          </a:p>
          <a:p>
            <a:endParaRPr lang="en-US" sz="1600" dirty="0">
              <a:solidFill>
                <a:srgbClr val="122048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AMS Evaluation of Antibiotic Therapy &amp; Allergies 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43" y="2647119"/>
            <a:ext cx="1902044" cy="106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05" y="2709748"/>
            <a:ext cx="2033618" cy="2006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843" y="3716357"/>
            <a:ext cx="2016246" cy="13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1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Key Reminder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0776"/>
          <a:stretch/>
        </p:blipFill>
        <p:spPr>
          <a:xfrm>
            <a:off x="5095136" y="2358648"/>
            <a:ext cx="3620042" cy="258395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87799242"/>
              </p:ext>
            </p:extLst>
          </p:nvPr>
        </p:nvGraphicFramePr>
        <p:xfrm>
          <a:off x="2224374" y="2207172"/>
          <a:ext cx="1601777" cy="273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7"/>
          <p:cNvSpPr/>
          <p:nvPr/>
        </p:nvSpPr>
        <p:spPr>
          <a:xfrm>
            <a:off x="173420" y="1643900"/>
            <a:ext cx="8655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Nurses are the primary bedside patient advocate and a key player in monitoring for healthcare-associated infections. These routine nursing functions represent applications of AMS principles in daily patient care.</a:t>
            </a:r>
          </a:p>
        </p:txBody>
      </p:sp>
    </p:spTree>
    <p:extLst>
      <p:ext uri="{BB962C8B-B14F-4D97-AF65-F5344CB8AC3E}">
        <p14:creationId xmlns:p14="http://schemas.microsoft.com/office/powerpoint/2010/main" val="232991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688" y="1776511"/>
            <a:ext cx="6378729" cy="243974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Evaluate if there is a need for antibiotic therapy when your patient is transferred to your unit to help reduce inappropriate antibiotic use.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Assess to see how long your patient has been on antibiotics and make sure to report this information to the receiving team.</a:t>
            </a:r>
          </a:p>
          <a:p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Antibiotics should always have a </a:t>
            </a:r>
            <a:r>
              <a:rPr lang="en-US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STOP</a:t>
            </a:r>
            <a:r>
              <a:rPr lang="en-US" sz="1400" dirty="0" smtClean="0">
                <a:latin typeface="Century Gothic" panose="020B0502020202020204" pitchFamily="34" charset="0"/>
              </a:rPr>
              <a:t> time when ordered. Confirm there is a stop time and that it is aligned with prescribing recommendations in Lexi-Comp. 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243708"/>
            <a:ext cx="1192864" cy="71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26" y="562458"/>
            <a:ext cx="466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 Bold"/>
              </a:rPr>
              <a:t>AMS Reconciling Antibiotics at Patient Care Transitions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  <a:cs typeface="Arial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417" y="1698426"/>
            <a:ext cx="2172556" cy="1448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928" y="3746415"/>
            <a:ext cx="2914623" cy="13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9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1322</Words>
  <Application>Microsoft Office PowerPoint</Application>
  <PresentationFormat>On-screen Show (16:9)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Bold</vt:lpstr>
      <vt:lpstr>Calibri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</dc:creator>
  <cp:lastModifiedBy>Kristine Tejeda</cp:lastModifiedBy>
  <cp:revision>40</cp:revision>
  <dcterms:created xsi:type="dcterms:W3CDTF">2019-03-06T18:05:05Z</dcterms:created>
  <dcterms:modified xsi:type="dcterms:W3CDTF">2020-07-09T17:49:27Z</dcterms:modified>
</cp:coreProperties>
</file>