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9" r:id="rId3"/>
    <p:sldId id="258" r:id="rId4"/>
    <p:sldId id="288" r:id="rId5"/>
    <p:sldId id="260" r:id="rId6"/>
    <p:sldId id="278" r:id="rId7"/>
    <p:sldId id="263" r:id="rId8"/>
    <p:sldId id="266" r:id="rId9"/>
    <p:sldId id="264" r:id="rId10"/>
    <p:sldId id="265" r:id="rId11"/>
    <p:sldId id="262" r:id="rId12"/>
    <p:sldId id="267" r:id="rId13"/>
    <p:sldId id="270" r:id="rId14"/>
    <p:sldId id="271" r:id="rId15"/>
    <p:sldId id="272" r:id="rId16"/>
    <p:sldId id="269" r:id="rId17"/>
    <p:sldId id="268" r:id="rId18"/>
    <p:sldId id="261" r:id="rId19"/>
    <p:sldId id="273" r:id="rId20"/>
    <p:sldId id="274" r:id="rId21"/>
    <p:sldId id="275" r:id="rId22"/>
    <p:sldId id="276" r:id="rId23"/>
    <p:sldId id="280" r:id="rId24"/>
    <p:sldId id="281" r:id="rId25"/>
    <p:sldId id="282" r:id="rId26"/>
    <p:sldId id="283" r:id="rId27"/>
    <p:sldId id="284" r:id="rId28"/>
    <p:sldId id="285" r:id="rId29"/>
    <p:sldId id="286" r:id="rId30"/>
    <p:sldId id="287" r:id="rId31"/>
    <p:sldId id="277" r:id="rId3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353" d="100"/>
        <a:sy n="35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E2D0D9AB-A050-43A6-937E-1219D722268C}" type="datetimeFigureOut">
              <a:rPr lang="en-US" smtClean="0"/>
              <a:t>8/1/2019</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CEC2EBA2-9CA2-481A-AD3A-9DC610CE774F}" type="slidenum">
              <a:rPr lang="en-US" smtClean="0"/>
              <a:t>‹#›</a:t>
            </a:fld>
            <a:endParaRPr lang="en-US"/>
          </a:p>
        </p:txBody>
      </p:sp>
    </p:spTree>
    <p:extLst>
      <p:ext uri="{BB962C8B-B14F-4D97-AF65-F5344CB8AC3E}">
        <p14:creationId xmlns:p14="http://schemas.microsoft.com/office/powerpoint/2010/main" val="2420007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3979C9D7-3A3A-4770-8FAE-309412723629}" type="datetimeFigureOut">
              <a:rPr lang="en-US" smtClean="0"/>
              <a:t>8/1/2019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1B4B824-F034-46B9-86A9-1B3052F6A436}" type="slidenum">
              <a:rPr lang="en-US" smtClean="0"/>
              <a:t>‹#›</a:t>
            </a:fld>
            <a:endParaRPr lang="en-US"/>
          </a:p>
        </p:txBody>
      </p:sp>
    </p:spTree>
    <p:extLst>
      <p:ext uri="{BB962C8B-B14F-4D97-AF65-F5344CB8AC3E}">
        <p14:creationId xmlns:p14="http://schemas.microsoft.com/office/powerpoint/2010/main" val="389888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4B824-F034-46B9-86A9-1B3052F6A436}" type="slidenum">
              <a:rPr lang="en-US" smtClean="0"/>
              <a:t>1</a:t>
            </a:fld>
            <a:endParaRPr lang="en-US"/>
          </a:p>
        </p:txBody>
      </p:sp>
    </p:spTree>
    <p:extLst>
      <p:ext uri="{BB962C8B-B14F-4D97-AF65-F5344CB8AC3E}">
        <p14:creationId xmlns:p14="http://schemas.microsoft.com/office/powerpoint/2010/main" val="229961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10</a:t>
            </a:fld>
            <a:endParaRPr lang="en-US"/>
          </a:p>
        </p:txBody>
      </p:sp>
    </p:spTree>
    <p:extLst>
      <p:ext uri="{BB962C8B-B14F-4D97-AF65-F5344CB8AC3E}">
        <p14:creationId xmlns:p14="http://schemas.microsoft.com/office/powerpoint/2010/main" val="168634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11</a:t>
            </a:fld>
            <a:endParaRPr lang="en-US"/>
          </a:p>
        </p:txBody>
      </p:sp>
    </p:spTree>
    <p:extLst>
      <p:ext uri="{BB962C8B-B14F-4D97-AF65-F5344CB8AC3E}">
        <p14:creationId xmlns:p14="http://schemas.microsoft.com/office/powerpoint/2010/main" val="25593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12</a:t>
            </a:fld>
            <a:endParaRPr lang="en-US"/>
          </a:p>
        </p:txBody>
      </p:sp>
    </p:spTree>
    <p:extLst>
      <p:ext uri="{BB962C8B-B14F-4D97-AF65-F5344CB8AC3E}">
        <p14:creationId xmlns:p14="http://schemas.microsoft.com/office/powerpoint/2010/main" val="400980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13</a:t>
            </a:fld>
            <a:endParaRPr lang="en-US"/>
          </a:p>
        </p:txBody>
      </p:sp>
    </p:spTree>
    <p:extLst>
      <p:ext uri="{BB962C8B-B14F-4D97-AF65-F5344CB8AC3E}">
        <p14:creationId xmlns:p14="http://schemas.microsoft.com/office/powerpoint/2010/main" val="2266279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14</a:t>
            </a:fld>
            <a:endParaRPr lang="en-US"/>
          </a:p>
        </p:txBody>
      </p:sp>
    </p:spTree>
    <p:extLst>
      <p:ext uri="{BB962C8B-B14F-4D97-AF65-F5344CB8AC3E}">
        <p14:creationId xmlns:p14="http://schemas.microsoft.com/office/powerpoint/2010/main" val="3622754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15</a:t>
            </a:fld>
            <a:endParaRPr lang="en-US"/>
          </a:p>
        </p:txBody>
      </p:sp>
    </p:spTree>
    <p:extLst>
      <p:ext uri="{BB962C8B-B14F-4D97-AF65-F5344CB8AC3E}">
        <p14:creationId xmlns:p14="http://schemas.microsoft.com/office/powerpoint/2010/main" val="1165912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16</a:t>
            </a:fld>
            <a:endParaRPr lang="en-US"/>
          </a:p>
        </p:txBody>
      </p:sp>
    </p:spTree>
    <p:extLst>
      <p:ext uri="{BB962C8B-B14F-4D97-AF65-F5344CB8AC3E}">
        <p14:creationId xmlns:p14="http://schemas.microsoft.com/office/powerpoint/2010/main" val="66046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17</a:t>
            </a:fld>
            <a:endParaRPr lang="en-US"/>
          </a:p>
        </p:txBody>
      </p:sp>
    </p:spTree>
    <p:extLst>
      <p:ext uri="{BB962C8B-B14F-4D97-AF65-F5344CB8AC3E}">
        <p14:creationId xmlns:p14="http://schemas.microsoft.com/office/powerpoint/2010/main" val="1038243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18</a:t>
            </a:fld>
            <a:endParaRPr lang="en-US"/>
          </a:p>
        </p:txBody>
      </p:sp>
    </p:spTree>
    <p:extLst>
      <p:ext uri="{BB962C8B-B14F-4D97-AF65-F5344CB8AC3E}">
        <p14:creationId xmlns:p14="http://schemas.microsoft.com/office/powerpoint/2010/main" val="802430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19</a:t>
            </a:fld>
            <a:endParaRPr lang="en-US"/>
          </a:p>
        </p:txBody>
      </p:sp>
    </p:spTree>
    <p:extLst>
      <p:ext uri="{BB962C8B-B14F-4D97-AF65-F5344CB8AC3E}">
        <p14:creationId xmlns:p14="http://schemas.microsoft.com/office/powerpoint/2010/main" val="410211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1D8F7-2BDD-4C56-98AF-2E212EF349F3}" type="slidenum">
              <a:rPr lang="en-US" smtClean="0"/>
              <a:t>2</a:t>
            </a:fld>
            <a:endParaRPr lang="en-US"/>
          </a:p>
        </p:txBody>
      </p:sp>
    </p:spTree>
    <p:extLst>
      <p:ext uri="{BB962C8B-B14F-4D97-AF65-F5344CB8AC3E}">
        <p14:creationId xmlns:p14="http://schemas.microsoft.com/office/powerpoint/2010/main" val="173654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20</a:t>
            </a:fld>
            <a:endParaRPr lang="en-US"/>
          </a:p>
        </p:txBody>
      </p:sp>
    </p:spTree>
    <p:extLst>
      <p:ext uri="{BB962C8B-B14F-4D97-AF65-F5344CB8AC3E}">
        <p14:creationId xmlns:p14="http://schemas.microsoft.com/office/powerpoint/2010/main" val="403579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21</a:t>
            </a:fld>
            <a:endParaRPr lang="en-US"/>
          </a:p>
        </p:txBody>
      </p:sp>
    </p:spTree>
    <p:extLst>
      <p:ext uri="{BB962C8B-B14F-4D97-AF65-F5344CB8AC3E}">
        <p14:creationId xmlns:p14="http://schemas.microsoft.com/office/powerpoint/2010/main" val="109307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22</a:t>
            </a:fld>
            <a:endParaRPr lang="en-US"/>
          </a:p>
        </p:txBody>
      </p:sp>
    </p:spTree>
    <p:extLst>
      <p:ext uri="{BB962C8B-B14F-4D97-AF65-F5344CB8AC3E}">
        <p14:creationId xmlns:p14="http://schemas.microsoft.com/office/powerpoint/2010/main" val="26530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23</a:t>
            </a:fld>
            <a:endParaRPr lang="en-US"/>
          </a:p>
        </p:txBody>
      </p:sp>
    </p:spTree>
    <p:extLst>
      <p:ext uri="{BB962C8B-B14F-4D97-AF65-F5344CB8AC3E}">
        <p14:creationId xmlns:p14="http://schemas.microsoft.com/office/powerpoint/2010/main" val="2367073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24</a:t>
            </a:fld>
            <a:endParaRPr lang="en-US"/>
          </a:p>
        </p:txBody>
      </p:sp>
    </p:spTree>
    <p:extLst>
      <p:ext uri="{BB962C8B-B14F-4D97-AF65-F5344CB8AC3E}">
        <p14:creationId xmlns:p14="http://schemas.microsoft.com/office/powerpoint/2010/main" val="2514342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25</a:t>
            </a:fld>
            <a:endParaRPr lang="en-US"/>
          </a:p>
        </p:txBody>
      </p:sp>
    </p:spTree>
    <p:extLst>
      <p:ext uri="{BB962C8B-B14F-4D97-AF65-F5344CB8AC3E}">
        <p14:creationId xmlns:p14="http://schemas.microsoft.com/office/powerpoint/2010/main" val="2205948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26</a:t>
            </a:fld>
            <a:endParaRPr lang="en-US"/>
          </a:p>
        </p:txBody>
      </p:sp>
    </p:spTree>
    <p:extLst>
      <p:ext uri="{BB962C8B-B14F-4D97-AF65-F5344CB8AC3E}">
        <p14:creationId xmlns:p14="http://schemas.microsoft.com/office/powerpoint/2010/main" val="685423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27</a:t>
            </a:fld>
            <a:endParaRPr lang="en-US"/>
          </a:p>
        </p:txBody>
      </p:sp>
    </p:spTree>
    <p:extLst>
      <p:ext uri="{BB962C8B-B14F-4D97-AF65-F5344CB8AC3E}">
        <p14:creationId xmlns:p14="http://schemas.microsoft.com/office/powerpoint/2010/main" val="3401255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28</a:t>
            </a:fld>
            <a:endParaRPr lang="en-US"/>
          </a:p>
        </p:txBody>
      </p:sp>
    </p:spTree>
    <p:extLst>
      <p:ext uri="{BB962C8B-B14F-4D97-AF65-F5344CB8AC3E}">
        <p14:creationId xmlns:p14="http://schemas.microsoft.com/office/powerpoint/2010/main" val="3377214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29</a:t>
            </a:fld>
            <a:endParaRPr lang="en-US"/>
          </a:p>
        </p:txBody>
      </p:sp>
    </p:spTree>
    <p:extLst>
      <p:ext uri="{BB962C8B-B14F-4D97-AF65-F5344CB8AC3E}">
        <p14:creationId xmlns:p14="http://schemas.microsoft.com/office/powerpoint/2010/main" val="404641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3</a:t>
            </a:fld>
            <a:endParaRPr lang="en-US" dirty="0"/>
          </a:p>
        </p:txBody>
      </p:sp>
    </p:spTree>
    <p:extLst>
      <p:ext uri="{BB962C8B-B14F-4D97-AF65-F5344CB8AC3E}">
        <p14:creationId xmlns:p14="http://schemas.microsoft.com/office/powerpoint/2010/main" val="4182326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00088"/>
            <a:ext cx="4660900" cy="3495675"/>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30</a:t>
            </a:fld>
            <a:endParaRPr lang="en-US"/>
          </a:p>
        </p:txBody>
      </p:sp>
    </p:spTree>
    <p:extLst>
      <p:ext uri="{BB962C8B-B14F-4D97-AF65-F5344CB8AC3E}">
        <p14:creationId xmlns:p14="http://schemas.microsoft.com/office/powerpoint/2010/main" val="1572056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31</a:t>
            </a:fld>
            <a:endParaRPr lang="en-US"/>
          </a:p>
        </p:txBody>
      </p:sp>
    </p:spTree>
    <p:extLst>
      <p:ext uri="{BB962C8B-B14F-4D97-AF65-F5344CB8AC3E}">
        <p14:creationId xmlns:p14="http://schemas.microsoft.com/office/powerpoint/2010/main" val="326068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4</a:t>
            </a:fld>
            <a:endParaRPr lang="en-US" dirty="0"/>
          </a:p>
        </p:txBody>
      </p:sp>
    </p:spTree>
    <p:extLst>
      <p:ext uri="{BB962C8B-B14F-4D97-AF65-F5344CB8AC3E}">
        <p14:creationId xmlns:p14="http://schemas.microsoft.com/office/powerpoint/2010/main" val="349240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5</a:t>
            </a:fld>
            <a:endParaRPr lang="en-US"/>
          </a:p>
        </p:txBody>
      </p:sp>
    </p:spTree>
    <p:extLst>
      <p:ext uri="{BB962C8B-B14F-4D97-AF65-F5344CB8AC3E}">
        <p14:creationId xmlns:p14="http://schemas.microsoft.com/office/powerpoint/2010/main" val="375516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6</a:t>
            </a:fld>
            <a:endParaRPr lang="en-US"/>
          </a:p>
        </p:txBody>
      </p:sp>
    </p:spTree>
    <p:extLst>
      <p:ext uri="{BB962C8B-B14F-4D97-AF65-F5344CB8AC3E}">
        <p14:creationId xmlns:p14="http://schemas.microsoft.com/office/powerpoint/2010/main" val="348401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a:p>
        </p:txBody>
      </p:sp>
    </p:spTree>
    <p:extLst>
      <p:ext uri="{BB962C8B-B14F-4D97-AF65-F5344CB8AC3E}">
        <p14:creationId xmlns:p14="http://schemas.microsoft.com/office/powerpoint/2010/main" val="96029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8</a:t>
            </a:fld>
            <a:endParaRPr lang="en-US"/>
          </a:p>
        </p:txBody>
      </p:sp>
    </p:spTree>
    <p:extLst>
      <p:ext uri="{BB962C8B-B14F-4D97-AF65-F5344CB8AC3E}">
        <p14:creationId xmlns:p14="http://schemas.microsoft.com/office/powerpoint/2010/main" val="272723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1D8F7-2BDD-4C56-98AF-2E212EF349F3}" type="slidenum">
              <a:rPr lang="en-US" smtClean="0"/>
              <a:t>9</a:t>
            </a:fld>
            <a:endParaRPr lang="en-US"/>
          </a:p>
        </p:txBody>
      </p:sp>
    </p:spTree>
    <p:extLst>
      <p:ext uri="{BB962C8B-B14F-4D97-AF65-F5344CB8AC3E}">
        <p14:creationId xmlns:p14="http://schemas.microsoft.com/office/powerpoint/2010/main" val="330634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BFFCB3-D3DF-C944-8394-DE5F911EFAC0}"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21725019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FFCB3-D3DF-C944-8394-DE5F911EFAC0}"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4519717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FFCB3-D3DF-C944-8394-DE5F911EFAC0}"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9642675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FFCB3-D3DF-C944-8394-DE5F911EFAC0}"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25773192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BFFCB3-D3DF-C944-8394-DE5F911EFAC0}"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5966510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BFFCB3-D3DF-C944-8394-DE5F911EFAC0}"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29424948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BFFCB3-D3DF-C944-8394-DE5F911EFAC0}"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15449520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BFFCB3-D3DF-C944-8394-DE5F911EFAC0}"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36056717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FFCB3-D3DF-C944-8394-DE5F911EFAC0}"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18931595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FFCB3-D3DF-C944-8394-DE5F911EFAC0}"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4424818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FFCB3-D3DF-C944-8394-DE5F911EFAC0}"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0F1FB-3C97-CC4A-ACD2-3444B0199584}" type="slidenum">
              <a:rPr lang="en-US" smtClean="0"/>
              <a:t>‹#›</a:t>
            </a:fld>
            <a:endParaRPr lang="en-US"/>
          </a:p>
        </p:txBody>
      </p:sp>
    </p:spTree>
    <p:extLst>
      <p:ext uri="{BB962C8B-B14F-4D97-AF65-F5344CB8AC3E}">
        <p14:creationId xmlns:p14="http://schemas.microsoft.com/office/powerpoint/2010/main" val="22357532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FFCB3-D3DF-C944-8394-DE5F911EFAC0}" type="datetimeFigureOut">
              <a:rPr lang="en-US" smtClean="0"/>
              <a:t>8/1/2019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0F1FB-3C97-CC4A-ACD2-3444B0199584}" type="slidenum">
              <a:rPr lang="en-US" smtClean="0"/>
              <a:t>‹#›</a:t>
            </a:fld>
            <a:endParaRPr lang="en-US"/>
          </a:p>
        </p:txBody>
      </p:sp>
    </p:spTree>
    <p:extLst>
      <p:ext uri="{BB962C8B-B14F-4D97-AF65-F5344CB8AC3E}">
        <p14:creationId xmlns:p14="http://schemas.microsoft.com/office/powerpoint/2010/main" val="62662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mailto:Monica.Perches@elpasochildrens.org" TargetMode="External"/><Relationship Id="rId4" Type="http://schemas.openxmlformats.org/officeDocument/2006/relationships/hyperlink" Target="mailto:CGibson@umcelpaso.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sharecare.com/question/emergency-room-unescorted-by-adult" TargetMode="External"/><Relationship Id="rId4" Type="http://schemas.openxmlformats.org/officeDocument/2006/relationships/hyperlink" Target="http://www.acep.org/content.aspx?id=259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1283"/>
          </a:xfrm>
          <a:prstGeom prst="rect">
            <a:avLst/>
          </a:prstGeom>
        </p:spPr>
      </p:pic>
      <p:sp>
        <p:nvSpPr>
          <p:cNvPr id="3" name="Rectangle 2"/>
          <p:cNvSpPr>
            <a:spLocks noGrp="1" noChangeArrowheads="1"/>
          </p:cNvSpPr>
          <p:nvPr>
            <p:ph type="ctrTitle"/>
          </p:nvPr>
        </p:nvSpPr>
        <p:spPr>
          <a:xfrm>
            <a:off x="876300" y="1154541"/>
            <a:ext cx="7391400" cy="3331029"/>
          </a:xfrm>
        </p:spPr>
        <p:txBody>
          <a:bodyPr>
            <a:noAutofit/>
          </a:bodyPr>
          <a:lstStyle/>
          <a:p>
            <a:pPr eaLnBrk="1" hangingPunct="1"/>
            <a:r>
              <a:rPr lang="en-US" altLang="en-US" sz="6600" b="1" dirty="0" smtClean="0">
                <a:solidFill>
                  <a:srgbClr val="0070C0"/>
                </a:solidFill>
              </a:rPr>
              <a:t>EMTALA Compliance</a:t>
            </a:r>
            <a:r>
              <a:rPr lang="en-US" altLang="en-US" b="1" dirty="0" smtClean="0">
                <a:solidFill>
                  <a:srgbClr val="0070C0"/>
                </a:solidFill>
              </a:rPr>
              <a:t/>
            </a:r>
            <a:br>
              <a:rPr lang="en-US" altLang="en-US" b="1" dirty="0" smtClean="0">
                <a:solidFill>
                  <a:srgbClr val="0070C0"/>
                </a:solidFill>
              </a:rPr>
            </a:br>
            <a:r>
              <a:rPr lang="en-US" altLang="en-US" b="1" i="1" dirty="0" smtClean="0">
                <a:solidFill>
                  <a:srgbClr val="0070C0"/>
                </a:solidFill>
              </a:rPr>
              <a:t>for </a:t>
            </a:r>
            <a:br>
              <a:rPr lang="en-US" altLang="en-US" b="1" i="1" dirty="0" smtClean="0">
                <a:solidFill>
                  <a:srgbClr val="0070C0"/>
                </a:solidFill>
              </a:rPr>
            </a:br>
            <a:r>
              <a:rPr lang="en-US" altLang="en-US" b="1" i="1" dirty="0" smtClean="0">
                <a:solidFill>
                  <a:srgbClr val="0070C0"/>
                </a:solidFill>
              </a:rPr>
              <a:t>ER Clinical and Non-Clinical Staff</a:t>
            </a:r>
            <a:br>
              <a:rPr lang="en-US" altLang="en-US" b="1" i="1" dirty="0" smtClean="0">
                <a:solidFill>
                  <a:srgbClr val="0070C0"/>
                </a:solidFill>
              </a:rPr>
            </a:br>
            <a:r>
              <a:rPr lang="en-US" altLang="en-US" b="1" i="1" dirty="0" smtClean="0">
                <a:solidFill>
                  <a:srgbClr val="0070C0"/>
                </a:solidFill>
              </a:rPr>
              <a:t> </a:t>
            </a:r>
          </a:p>
        </p:txBody>
      </p:sp>
    </p:spTree>
    <p:extLst>
      <p:ext uri="{BB962C8B-B14F-4D97-AF65-F5344CB8AC3E}">
        <p14:creationId xmlns:p14="http://schemas.microsoft.com/office/powerpoint/2010/main" val="2168051127"/>
      </p:ext>
    </p:extLst>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6" name="Rectangle 2"/>
          <p:cNvSpPr>
            <a:spLocks noGrp="1" noChangeArrowheads="1"/>
          </p:cNvSpPr>
          <p:nvPr>
            <p:ph type="title"/>
          </p:nvPr>
        </p:nvSpPr>
        <p:spPr>
          <a:xfrm>
            <a:off x="0" y="433873"/>
            <a:ext cx="9144000" cy="1371600"/>
          </a:xfrm>
        </p:spPr>
        <p:txBody>
          <a:bodyPr>
            <a:noAutofit/>
          </a:bodyPr>
          <a:lstStyle/>
          <a:p>
            <a:r>
              <a:rPr lang="en-US" altLang="en-US" sz="4300" b="1" u="sng" dirty="0">
                <a:solidFill>
                  <a:srgbClr val="0070C0"/>
                </a:solidFill>
              </a:rPr>
              <a:t>How does EMTALA Define Stabilization?</a:t>
            </a:r>
          </a:p>
        </p:txBody>
      </p:sp>
      <p:sp>
        <p:nvSpPr>
          <p:cNvPr id="7" name="Rectangle 3"/>
          <p:cNvSpPr txBox="1">
            <a:spLocks noChangeArrowheads="1"/>
          </p:cNvSpPr>
          <p:nvPr/>
        </p:nvSpPr>
        <p:spPr>
          <a:xfrm>
            <a:off x="721227" y="1957873"/>
            <a:ext cx="4475747"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2400" dirty="0" smtClean="0"/>
              <a:t>No material deterioration of the condition, within reasonable medical probability, will result from or occur during the transfer of the individual;</a:t>
            </a:r>
          </a:p>
          <a:p>
            <a:pPr marL="0" indent="0">
              <a:lnSpc>
                <a:spcPct val="80000"/>
              </a:lnSpc>
              <a:buNone/>
            </a:pPr>
            <a:endParaRPr lang="en-US" altLang="en-US" sz="2400" dirty="0" smtClean="0"/>
          </a:p>
          <a:p>
            <a:pPr>
              <a:lnSpc>
                <a:spcPct val="80000"/>
              </a:lnSpc>
            </a:pPr>
            <a:r>
              <a:rPr lang="en-US" altLang="en-US" sz="2400" dirty="0" smtClean="0"/>
              <a:t>Pregnant woman who is having contractions: To deliver the fetus and placenta (or diagnosis of false labor).</a:t>
            </a:r>
          </a:p>
        </p:txBody>
      </p:sp>
      <p:pic>
        <p:nvPicPr>
          <p:cNvPr id="8" name="Picture 5" descr="childoncrutchesWEB"/>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918200" y="1957873"/>
            <a:ext cx="1497013" cy="3733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062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6" name="Rectangle 2"/>
          <p:cNvSpPr>
            <a:spLocks noGrp="1" noChangeArrowheads="1"/>
          </p:cNvSpPr>
          <p:nvPr>
            <p:ph type="title"/>
          </p:nvPr>
        </p:nvSpPr>
        <p:spPr>
          <a:xfrm>
            <a:off x="457200" y="367198"/>
            <a:ext cx="8077200" cy="1295400"/>
          </a:xfrm>
        </p:spPr>
        <p:txBody>
          <a:bodyPr>
            <a:noAutofit/>
          </a:bodyPr>
          <a:lstStyle/>
          <a:p>
            <a:r>
              <a:rPr lang="en-US" altLang="en-US" sz="4000" b="1" u="sng" dirty="0">
                <a:solidFill>
                  <a:srgbClr val="0070C0"/>
                </a:solidFill>
              </a:rPr>
              <a:t>What if Stabilizing Treatment is Needed Beyond EPCH’s Resources?</a:t>
            </a:r>
          </a:p>
        </p:txBody>
      </p:sp>
      <p:pic>
        <p:nvPicPr>
          <p:cNvPr id="8" name="Picture 5" descr="Helipad8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904874" y="2023079"/>
            <a:ext cx="4038600" cy="2686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p:cNvSpPr txBox="1">
            <a:spLocks noChangeArrowheads="1"/>
          </p:cNvSpPr>
          <p:nvPr/>
        </p:nvSpPr>
        <p:spPr>
          <a:xfrm>
            <a:off x="304800" y="2023078"/>
            <a:ext cx="4399548" cy="33733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panose="05000000000000000000" pitchFamily="2" charset="2"/>
              <a:buNone/>
            </a:pPr>
            <a:r>
              <a:rPr lang="en-US" altLang="en-US" sz="2400" dirty="0" smtClean="0">
                <a:solidFill>
                  <a:srgbClr val="FF0000"/>
                </a:solidFill>
              </a:rPr>
              <a:t>An EMC exists but we do not have the resources to stabilize—next step?</a:t>
            </a:r>
          </a:p>
          <a:p>
            <a:pPr>
              <a:lnSpc>
                <a:spcPct val="90000"/>
              </a:lnSpc>
              <a:buFont typeface="Wingdings" panose="05000000000000000000" pitchFamily="2" charset="2"/>
              <a:buNone/>
            </a:pPr>
            <a:endParaRPr lang="en-US" altLang="en-US" sz="2000" dirty="0" smtClean="0">
              <a:solidFill>
                <a:srgbClr val="FF0000"/>
              </a:solidFill>
            </a:endParaRPr>
          </a:p>
          <a:p>
            <a:pPr>
              <a:lnSpc>
                <a:spcPct val="90000"/>
              </a:lnSpc>
            </a:pPr>
            <a:r>
              <a:rPr lang="en-US" altLang="en-US" sz="2000" dirty="0" smtClean="0"/>
              <a:t>If EPCH does not have the capacity, capability, or resources to provide stabilizing treatment for an EMC, an </a:t>
            </a:r>
            <a:r>
              <a:rPr lang="en-US" altLang="en-US" sz="2000" b="1" i="1" dirty="0" smtClean="0"/>
              <a:t>appropriate transfer</a:t>
            </a:r>
            <a:r>
              <a:rPr lang="en-US" altLang="en-US" sz="2000" dirty="0" smtClean="0"/>
              <a:t> must be arranged for the patient to a facility with the capacity, capability and resources to provide stabilizing treatment.</a:t>
            </a:r>
          </a:p>
        </p:txBody>
      </p:sp>
      <p:sp>
        <p:nvSpPr>
          <p:cNvPr id="4" name="TextBox 3"/>
          <p:cNvSpPr txBox="1"/>
          <p:nvPr/>
        </p:nvSpPr>
        <p:spPr>
          <a:xfrm>
            <a:off x="4904874" y="4884821"/>
            <a:ext cx="4038600" cy="1754326"/>
          </a:xfrm>
          <a:prstGeom prst="rect">
            <a:avLst/>
          </a:prstGeom>
          <a:noFill/>
        </p:spPr>
        <p:txBody>
          <a:bodyPr wrap="square" rtlCol="0">
            <a:spAutoFit/>
          </a:bodyPr>
          <a:lstStyle/>
          <a:p>
            <a:r>
              <a:rPr lang="en-US" altLang="en-US" b="1" i="1" dirty="0"/>
              <a:t>Examples: </a:t>
            </a:r>
            <a:r>
              <a:rPr lang="en-US" altLang="en-US" dirty="0"/>
              <a:t>W</a:t>
            </a:r>
            <a:r>
              <a:rPr lang="en-US" altLang="en-US" dirty="0" smtClean="0"/>
              <a:t>e </a:t>
            </a:r>
            <a:r>
              <a:rPr lang="en-US" altLang="en-US" dirty="0"/>
              <a:t>may need to transfer a trauma patient; or we may not have an operating room available in the time required; or we may not provide the specialized service (e.g., a burn unit).</a:t>
            </a:r>
          </a:p>
          <a:p>
            <a:endParaRPr lang="en-US" dirty="0"/>
          </a:p>
        </p:txBody>
      </p:sp>
    </p:spTree>
    <p:extLst>
      <p:ext uri="{BB962C8B-B14F-4D97-AF65-F5344CB8AC3E}">
        <p14:creationId xmlns:p14="http://schemas.microsoft.com/office/powerpoint/2010/main" val="1338345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119338"/>
            <a:ext cx="8229600" cy="1143000"/>
          </a:xfrm>
        </p:spPr>
        <p:txBody>
          <a:bodyPr>
            <a:normAutofit/>
          </a:bodyPr>
          <a:lstStyle/>
          <a:p>
            <a:r>
              <a:rPr lang="en-US" altLang="en-US" sz="4000" b="1" u="sng" dirty="0">
                <a:solidFill>
                  <a:srgbClr val="0070C0"/>
                </a:solidFill>
              </a:rPr>
              <a:t>What is an Appropriate Transfer?</a:t>
            </a:r>
          </a:p>
        </p:txBody>
      </p:sp>
      <p:sp>
        <p:nvSpPr>
          <p:cNvPr id="4" name="Rectangle 3"/>
          <p:cNvSpPr txBox="1">
            <a:spLocks noChangeArrowheads="1"/>
          </p:cNvSpPr>
          <p:nvPr/>
        </p:nvSpPr>
        <p:spPr>
          <a:xfrm>
            <a:off x="216567" y="1374959"/>
            <a:ext cx="8734927" cy="50258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2200" dirty="0" smtClean="0"/>
              <a:t>The Transferring Hospital has provided treatment to the individual </a:t>
            </a:r>
            <a:r>
              <a:rPr lang="en-US" altLang="en-US" sz="2200" b="1" dirty="0" smtClean="0"/>
              <a:t>with an</a:t>
            </a:r>
            <a:r>
              <a:rPr lang="en-US" altLang="en-US" sz="2200" b="1" i="1" dirty="0" smtClean="0"/>
              <a:t> Emergency Medical Condition</a:t>
            </a:r>
            <a:r>
              <a:rPr lang="en-US" altLang="en-US" sz="2200" dirty="0" smtClean="0"/>
              <a:t> within the hospital’s capacity</a:t>
            </a:r>
          </a:p>
          <a:p>
            <a:pPr marL="0" indent="0">
              <a:lnSpc>
                <a:spcPct val="80000"/>
              </a:lnSpc>
              <a:buNone/>
            </a:pPr>
            <a:endParaRPr lang="en-US" altLang="en-US" sz="800" dirty="0" smtClean="0"/>
          </a:p>
          <a:p>
            <a:pPr>
              <a:lnSpc>
                <a:spcPct val="80000"/>
              </a:lnSpc>
            </a:pPr>
            <a:r>
              <a:rPr lang="en-US" altLang="en-US" sz="2200" dirty="0" smtClean="0"/>
              <a:t>Receiving Hospital, must accept patient, including identifying an accepting Physician</a:t>
            </a:r>
          </a:p>
          <a:p>
            <a:pPr marL="0" indent="0">
              <a:lnSpc>
                <a:spcPct val="80000"/>
              </a:lnSpc>
              <a:buNone/>
            </a:pPr>
            <a:endParaRPr lang="en-US" altLang="en-US" sz="800" dirty="0" smtClean="0"/>
          </a:p>
          <a:p>
            <a:pPr>
              <a:lnSpc>
                <a:spcPct val="80000"/>
              </a:lnSpc>
            </a:pPr>
            <a:r>
              <a:rPr lang="en-US" altLang="en-US" sz="2200" dirty="0" smtClean="0"/>
              <a:t>The Transferring Hospital provides sufficient data, including medical records, x-rays, lab reports as available, to the Receiving Hospital to facilitate continuing evaluation and treatment</a:t>
            </a:r>
          </a:p>
          <a:p>
            <a:pPr marL="0" indent="0">
              <a:lnSpc>
                <a:spcPct val="80000"/>
              </a:lnSpc>
              <a:buNone/>
            </a:pPr>
            <a:endParaRPr lang="en-US" altLang="en-US" sz="800" dirty="0" smtClean="0"/>
          </a:p>
          <a:p>
            <a:pPr>
              <a:lnSpc>
                <a:spcPct val="80000"/>
              </a:lnSpc>
            </a:pPr>
            <a:r>
              <a:rPr lang="en-US" altLang="en-US" sz="2200" dirty="0" smtClean="0"/>
              <a:t>The Transferring Physician has certified the transfer and arranged for the use of appropriate mode of transportation, personnel, and equipment.</a:t>
            </a:r>
          </a:p>
          <a:p>
            <a:pPr marL="0" indent="0">
              <a:lnSpc>
                <a:spcPct val="80000"/>
              </a:lnSpc>
              <a:buNone/>
            </a:pPr>
            <a:endParaRPr lang="en-US" altLang="en-US" sz="800" dirty="0" smtClean="0"/>
          </a:p>
          <a:p>
            <a:pPr>
              <a:lnSpc>
                <a:spcPct val="80000"/>
              </a:lnSpc>
            </a:pPr>
            <a:r>
              <a:rPr lang="en-US" altLang="en-US" sz="2200" dirty="0" smtClean="0">
                <a:solidFill>
                  <a:srgbClr val="FF0000"/>
                </a:solidFill>
              </a:rPr>
              <a:t>The judgment of the Transferring Physician will take precedence when determining the existence of an EMC and the appropriateness of the Transfer.</a:t>
            </a:r>
          </a:p>
        </p:txBody>
      </p:sp>
    </p:spTree>
    <p:extLst>
      <p:ext uri="{BB962C8B-B14F-4D97-AF65-F5344CB8AC3E}">
        <p14:creationId xmlns:p14="http://schemas.microsoft.com/office/powerpoint/2010/main" val="114870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107302"/>
            <a:ext cx="8229600" cy="1049694"/>
          </a:xfrm>
        </p:spPr>
        <p:txBody>
          <a:bodyPr/>
          <a:lstStyle/>
          <a:p>
            <a:r>
              <a:rPr lang="en-US" altLang="en-US" sz="4000" b="1" u="sng" dirty="0" smtClean="0">
                <a:solidFill>
                  <a:srgbClr val="0070C0"/>
                </a:solidFill>
              </a:rPr>
              <a:t>Reporting Inappropriate </a:t>
            </a:r>
            <a:r>
              <a:rPr lang="en-US" altLang="en-US" sz="4000" b="1" u="sng" dirty="0">
                <a:solidFill>
                  <a:srgbClr val="0070C0"/>
                </a:solidFill>
              </a:rPr>
              <a:t>Transfers</a:t>
            </a:r>
            <a:r>
              <a:rPr lang="en-US" altLang="en-US" dirty="0" smtClean="0"/>
              <a:t>	</a:t>
            </a:r>
          </a:p>
        </p:txBody>
      </p:sp>
      <p:sp>
        <p:nvSpPr>
          <p:cNvPr id="4" name="Rectangle 3"/>
          <p:cNvSpPr txBox="1">
            <a:spLocks noChangeArrowheads="1"/>
          </p:cNvSpPr>
          <p:nvPr/>
        </p:nvSpPr>
        <p:spPr>
          <a:xfrm>
            <a:off x="457199" y="1156996"/>
            <a:ext cx="6568751" cy="50571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dirty="0" smtClean="0"/>
              <a:t>Receiving hospital </a:t>
            </a:r>
            <a:r>
              <a:rPr lang="en-US" altLang="en-US" sz="2800" b="1" u="sng" dirty="0" smtClean="0">
                <a:solidFill>
                  <a:srgbClr val="FF0000"/>
                </a:solidFill>
              </a:rPr>
              <a:t>must report </a:t>
            </a:r>
            <a:r>
              <a:rPr lang="en-US" altLang="en-US" sz="2800" dirty="0" smtClean="0"/>
              <a:t>inappropriate transfers (e.g., without approval) to CMS/DSHS</a:t>
            </a:r>
          </a:p>
          <a:p>
            <a:r>
              <a:rPr lang="en-US" altLang="en-US" sz="2800" b="1" u="sng" dirty="0" smtClean="0">
                <a:solidFill>
                  <a:srgbClr val="FF0000"/>
                </a:solidFill>
              </a:rPr>
              <a:t>Contact</a:t>
            </a:r>
            <a:r>
              <a:rPr lang="en-US" altLang="en-US" sz="2800" b="1" dirty="0" smtClean="0">
                <a:solidFill>
                  <a:srgbClr val="FF0000"/>
                </a:solidFill>
              </a:rPr>
              <a:t> EPCH Compliance Department:</a:t>
            </a:r>
          </a:p>
          <a:p>
            <a:pPr lvl="1"/>
            <a:r>
              <a:rPr lang="en-US" altLang="en-US" sz="2400" b="1" dirty="0" smtClean="0"/>
              <a:t>Cathy Gibson</a:t>
            </a:r>
            <a:r>
              <a:rPr lang="en-US" altLang="en-US" sz="2400" dirty="0" smtClean="0"/>
              <a:t>, </a:t>
            </a:r>
            <a:r>
              <a:rPr lang="en-US" altLang="en-US" sz="2400" i="1" dirty="0" smtClean="0"/>
              <a:t>Chief Compliance Officer</a:t>
            </a:r>
            <a:r>
              <a:rPr lang="en-US" altLang="en-US" sz="2400" dirty="0"/>
              <a:t>: </a:t>
            </a:r>
            <a:endParaRPr lang="en-US" altLang="en-US" sz="2400" dirty="0" smtClean="0"/>
          </a:p>
          <a:p>
            <a:pPr marL="457200" lvl="1" indent="0">
              <a:buNone/>
            </a:pPr>
            <a:r>
              <a:rPr lang="en-US" altLang="en-US" sz="2400" dirty="0" smtClean="0"/>
              <a:t>(</a:t>
            </a:r>
            <a:r>
              <a:rPr lang="en-US" altLang="en-US" sz="2400" dirty="0"/>
              <a:t>915) 521-7523 or Ext # </a:t>
            </a:r>
            <a:r>
              <a:rPr lang="en-US" altLang="en-US" sz="2400" dirty="0" smtClean="0"/>
              <a:t>80501; </a:t>
            </a:r>
            <a:r>
              <a:rPr lang="en-US" altLang="en-US" sz="2400" u="sng" dirty="0" smtClean="0">
                <a:hlinkClick r:id="rId4"/>
              </a:rPr>
              <a:t>CGibson@umcelpaso.org</a:t>
            </a:r>
            <a:r>
              <a:rPr lang="en-US" altLang="en-US" sz="2400" u="sng" dirty="0" smtClean="0"/>
              <a:t> </a:t>
            </a:r>
            <a:endParaRPr lang="en-US" altLang="en-US" sz="2400" u="sng" dirty="0"/>
          </a:p>
          <a:p>
            <a:pPr lvl="1"/>
            <a:r>
              <a:rPr lang="en-US" altLang="en-US" sz="2400" b="1" dirty="0" smtClean="0"/>
              <a:t>Monica Perches</a:t>
            </a:r>
            <a:r>
              <a:rPr lang="en-US" altLang="en-US" sz="2400" dirty="0" smtClean="0"/>
              <a:t>, </a:t>
            </a:r>
            <a:r>
              <a:rPr lang="en-US" altLang="en-US" sz="2400" i="1" dirty="0" smtClean="0"/>
              <a:t>Asst. Compliance Officer</a:t>
            </a:r>
            <a:r>
              <a:rPr lang="en-US" altLang="en-US" sz="2400" dirty="0" smtClean="0"/>
              <a:t>:</a:t>
            </a:r>
          </a:p>
          <a:p>
            <a:pPr marL="457200" lvl="1" indent="0">
              <a:buNone/>
            </a:pPr>
            <a:r>
              <a:rPr lang="en-US" altLang="en-US" sz="2400" dirty="0" smtClean="0"/>
              <a:t>(915) 242-8529 or Ext # 80505; </a:t>
            </a:r>
            <a:r>
              <a:rPr lang="en-US" altLang="en-US" sz="2400" dirty="0" smtClean="0">
                <a:hlinkClick r:id="rId5"/>
              </a:rPr>
              <a:t>Monica.Perches@elpasochildrens.org</a:t>
            </a:r>
            <a:r>
              <a:rPr lang="en-US" altLang="en-US" sz="2400" dirty="0" smtClean="0"/>
              <a:t>       </a:t>
            </a:r>
          </a:p>
        </p:txBody>
      </p:sp>
      <p:pic>
        <p:nvPicPr>
          <p:cNvPr id="6" name="Content Placeholder 5" descr="4OGBWCANNPGL8CARJM6URCABJ8SQCCAVUUDR6CA7NK6SACAGUW2LOCA8A8QRKCATOFHS5CATSSE7VCARJC5VZCAJQ6RU8CA9T0092CAGIXFPRCA5LWYQCCAQ28XH7CA44JFYXCATSBKVDCATO1U8QCAAFCK44"/>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6646862" y="1156996"/>
            <a:ext cx="2168525" cy="2300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126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0" y="6717"/>
            <a:ext cx="9144000" cy="1437072"/>
          </a:xfrm>
        </p:spPr>
        <p:txBody>
          <a:bodyPr>
            <a:normAutofit/>
          </a:bodyPr>
          <a:lstStyle/>
          <a:p>
            <a:r>
              <a:rPr lang="en-US" altLang="en-US" sz="2800" b="1" dirty="0" smtClean="0">
                <a:solidFill>
                  <a:srgbClr val="0070C0"/>
                </a:solidFill>
              </a:rPr>
              <a:t>What if the Patient/Decision Maker Refuses the Transfer or Requests a Transfer </a:t>
            </a:r>
            <a:r>
              <a:rPr lang="en-US" altLang="en-US" sz="2800" b="1" u="sng" dirty="0" smtClean="0">
                <a:solidFill>
                  <a:srgbClr val="0070C0"/>
                </a:solidFill>
              </a:rPr>
              <a:t>before</a:t>
            </a:r>
            <a:r>
              <a:rPr lang="en-US" altLang="en-US" sz="2800" b="1" dirty="0" smtClean="0">
                <a:solidFill>
                  <a:srgbClr val="0070C0"/>
                </a:solidFill>
              </a:rPr>
              <a:t> Completing Stabilizing Treatment?</a:t>
            </a:r>
          </a:p>
        </p:txBody>
      </p:sp>
      <p:sp>
        <p:nvSpPr>
          <p:cNvPr id="4" name="Rectangle 3"/>
          <p:cNvSpPr txBox="1">
            <a:spLocks noChangeArrowheads="1"/>
          </p:cNvSpPr>
          <p:nvPr/>
        </p:nvSpPr>
        <p:spPr>
          <a:xfrm>
            <a:off x="379445" y="1443790"/>
            <a:ext cx="8229600" cy="471637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200" dirty="0" smtClean="0"/>
              <a:t>Under EMTALA a patient/decision maker has the </a:t>
            </a:r>
            <a:r>
              <a:rPr lang="en-US" altLang="en-US" sz="2200" b="1" dirty="0" smtClean="0"/>
              <a:t>right</a:t>
            </a:r>
            <a:r>
              <a:rPr lang="en-US" altLang="en-US" sz="2200" dirty="0" smtClean="0"/>
              <a:t> to</a:t>
            </a:r>
          </a:p>
          <a:p>
            <a:pPr lvl="1"/>
            <a:r>
              <a:rPr lang="en-US" altLang="en-US" sz="2000" b="1" dirty="0" smtClean="0"/>
              <a:t>Request </a:t>
            </a:r>
            <a:r>
              <a:rPr lang="en-US" altLang="en-US" sz="2000" dirty="0" smtClean="0"/>
              <a:t>a Transfer to another facility, </a:t>
            </a:r>
            <a:r>
              <a:rPr lang="en-US" altLang="en-US" sz="2000" dirty="0" smtClean="0">
                <a:solidFill>
                  <a:srgbClr val="FF0000"/>
                </a:solidFill>
              </a:rPr>
              <a:t>or</a:t>
            </a:r>
          </a:p>
          <a:p>
            <a:pPr lvl="1"/>
            <a:r>
              <a:rPr lang="en-US" altLang="en-US" sz="2000" b="1" dirty="0" smtClean="0"/>
              <a:t>Refuse</a:t>
            </a:r>
            <a:r>
              <a:rPr lang="en-US" altLang="en-US" sz="2000" dirty="0" smtClean="0"/>
              <a:t> Transfer to another facility</a:t>
            </a:r>
          </a:p>
          <a:p>
            <a:r>
              <a:rPr lang="en-US" altLang="en-US" sz="2200" dirty="0" smtClean="0"/>
              <a:t>The right exists for patients with </a:t>
            </a:r>
            <a:r>
              <a:rPr lang="en-US" altLang="en-US" sz="2200" i="1" dirty="0" smtClean="0"/>
              <a:t>emergency medical conditions</a:t>
            </a:r>
            <a:r>
              <a:rPr lang="en-US" altLang="en-US" sz="2200" dirty="0" smtClean="0"/>
              <a:t> that have </a:t>
            </a:r>
            <a:r>
              <a:rPr lang="en-US" altLang="en-US" sz="2200" b="1" i="1" dirty="0" smtClean="0"/>
              <a:t>not</a:t>
            </a:r>
            <a:r>
              <a:rPr lang="en-US" altLang="en-US" sz="2200" b="1" dirty="0" smtClean="0"/>
              <a:t> </a:t>
            </a:r>
            <a:r>
              <a:rPr lang="en-US" altLang="en-US" sz="2200" dirty="0" smtClean="0"/>
              <a:t>been stabilized</a:t>
            </a:r>
          </a:p>
          <a:p>
            <a:r>
              <a:rPr lang="en-US" altLang="en-US" sz="2200" dirty="0" smtClean="0"/>
              <a:t>If the request/refusal is made, the request/refusal should be </a:t>
            </a:r>
            <a:r>
              <a:rPr lang="en-US" altLang="en-US" sz="2200" b="1" dirty="0" smtClean="0"/>
              <a:t>documented in the patient’s medical record</a:t>
            </a:r>
            <a:r>
              <a:rPr lang="en-US" altLang="en-US" sz="2200" dirty="0" smtClean="0"/>
              <a:t> or his/her personal representative should </a:t>
            </a:r>
            <a:r>
              <a:rPr lang="en-US" altLang="en-US" sz="2200" b="1" dirty="0" smtClean="0"/>
              <a:t>sign a form documenting</a:t>
            </a:r>
            <a:r>
              <a:rPr lang="en-US" altLang="en-US" sz="2200" dirty="0" smtClean="0"/>
              <a:t> that (s)he understands the </a:t>
            </a:r>
            <a:r>
              <a:rPr lang="en-US" altLang="en-US" sz="2200" b="1" dirty="0" smtClean="0"/>
              <a:t>risks</a:t>
            </a:r>
            <a:r>
              <a:rPr lang="en-US" altLang="en-US" sz="2200" dirty="0" smtClean="0"/>
              <a:t> associated with either</a:t>
            </a:r>
          </a:p>
          <a:p>
            <a:pPr lvl="1"/>
            <a:r>
              <a:rPr lang="en-US" altLang="en-US" sz="2000" dirty="0" smtClean="0"/>
              <a:t>Transferring without receiving stabilizing treatment, or</a:t>
            </a:r>
          </a:p>
          <a:p>
            <a:pPr lvl="1"/>
            <a:r>
              <a:rPr lang="en-US" altLang="en-US" sz="2000" dirty="0" smtClean="0"/>
              <a:t>Refusing to transfer to obtain stabilizing treatment.</a:t>
            </a:r>
          </a:p>
          <a:p>
            <a:r>
              <a:rPr lang="en-US" altLang="en-US" sz="2400" b="1" dirty="0" smtClean="0">
                <a:solidFill>
                  <a:srgbClr val="FF0000"/>
                </a:solidFill>
              </a:rPr>
              <a:t>EPCH Staff should document the event in an RDE by </a:t>
            </a:r>
            <a:r>
              <a:rPr lang="en-US" altLang="en-US" sz="2400" b="1" u="sng" dirty="0" smtClean="0">
                <a:solidFill>
                  <a:srgbClr val="FF0000"/>
                </a:solidFill>
              </a:rPr>
              <a:t>end of shift. </a:t>
            </a:r>
          </a:p>
        </p:txBody>
      </p:sp>
    </p:spTree>
    <p:extLst>
      <p:ext uri="{BB962C8B-B14F-4D97-AF65-F5344CB8AC3E}">
        <p14:creationId xmlns:p14="http://schemas.microsoft.com/office/powerpoint/2010/main" val="232646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533400" y="135542"/>
            <a:ext cx="8153400" cy="1066800"/>
          </a:xfrm>
        </p:spPr>
        <p:txBody>
          <a:bodyPr>
            <a:noAutofit/>
          </a:bodyPr>
          <a:lstStyle/>
          <a:p>
            <a:pPr algn="ctr"/>
            <a:r>
              <a:rPr lang="en-US" altLang="en-US" sz="4000" b="1" u="sng" dirty="0">
                <a:solidFill>
                  <a:srgbClr val="0070C0"/>
                </a:solidFill>
              </a:rPr>
              <a:t>EPCH’s EMTALA OBLIGATIONS AS A RECEIVING HOSPITAL</a:t>
            </a:r>
          </a:p>
        </p:txBody>
      </p:sp>
      <p:sp>
        <p:nvSpPr>
          <p:cNvPr id="4" name="Rectangle 3"/>
          <p:cNvSpPr txBox="1">
            <a:spLocks noChangeArrowheads="1"/>
          </p:cNvSpPr>
          <p:nvPr/>
        </p:nvSpPr>
        <p:spPr>
          <a:xfrm>
            <a:off x="264695" y="1193668"/>
            <a:ext cx="8498305" cy="50532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None/>
            </a:pPr>
            <a:endParaRPr lang="en-US" altLang="en-US" sz="1800" dirty="0" smtClean="0"/>
          </a:p>
          <a:p>
            <a:r>
              <a:rPr lang="en-US" altLang="en-US" sz="2400" dirty="0" smtClean="0"/>
              <a:t>Accept an appropriate transfer of a patient with an </a:t>
            </a:r>
            <a:r>
              <a:rPr lang="en-US" altLang="en-US" sz="2400" dirty="0" smtClean="0">
                <a:solidFill>
                  <a:srgbClr val="FF0000"/>
                </a:solidFill>
              </a:rPr>
              <a:t>unstabilized </a:t>
            </a:r>
            <a:r>
              <a:rPr lang="en-US" altLang="en-US" sz="2400" b="1" i="1" dirty="0" smtClean="0"/>
              <a:t>EMC</a:t>
            </a:r>
            <a:r>
              <a:rPr lang="en-US" altLang="en-US" sz="2400" dirty="0" smtClean="0"/>
              <a:t> who requires specialized capabilities or facilities if EPCH has the capacity to treat the patient</a:t>
            </a:r>
          </a:p>
          <a:p>
            <a:r>
              <a:rPr lang="en-US" altLang="en-US" sz="2400" dirty="0" smtClean="0"/>
              <a:t>EPCH is required to accept a transfer from a Transferring Hospital if the following exist:</a:t>
            </a:r>
          </a:p>
          <a:p>
            <a:pPr lvl="1"/>
            <a:r>
              <a:rPr lang="en-US" altLang="en-US" sz="2200" dirty="0" smtClean="0"/>
              <a:t>The patient presented to the Transferring Hospital seeking emergency care and treatment;</a:t>
            </a:r>
          </a:p>
          <a:p>
            <a:pPr lvl="1"/>
            <a:r>
              <a:rPr lang="en-US" altLang="en-US" sz="2200" dirty="0" smtClean="0"/>
              <a:t>The patient has an </a:t>
            </a:r>
            <a:r>
              <a:rPr lang="en-US" altLang="en-US" sz="2200" i="1" dirty="0" smtClean="0"/>
              <a:t>emergency medical condition which is not stabilized</a:t>
            </a:r>
            <a:r>
              <a:rPr lang="en-US" altLang="en-US" sz="2200" dirty="0" smtClean="0"/>
              <a:t>; </a:t>
            </a:r>
          </a:p>
          <a:p>
            <a:pPr lvl="1"/>
            <a:r>
              <a:rPr lang="en-US" altLang="en-US" sz="2200" dirty="0" smtClean="0"/>
              <a:t>The Transferring Physician determines that the patient requires further examination and treatment to stabilize the </a:t>
            </a:r>
            <a:r>
              <a:rPr lang="en-US" altLang="en-US" sz="2200" i="1" dirty="0" smtClean="0"/>
              <a:t>emergency medical condition</a:t>
            </a:r>
            <a:r>
              <a:rPr lang="en-US" altLang="en-US" sz="2200" dirty="0" smtClean="0"/>
              <a:t>; and</a:t>
            </a:r>
          </a:p>
          <a:p>
            <a:pPr lvl="1"/>
            <a:r>
              <a:rPr lang="en-US" altLang="en-US" sz="2200" dirty="0" smtClean="0"/>
              <a:t>EPCH has the</a:t>
            </a:r>
            <a:r>
              <a:rPr lang="en-US" altLang="en-US" sz="2200" i="1" dirty="0" smtClean="0"/>
              <a:t> capability </a:t>
            </a:r>
            <a:r>
              <a:rPr lang="en-US" altLang="en-US" sz="2200" dirty="0" smtClean="0"/>
              <a:t>and </a:t>
            </a:r>
            <a:r>
              <a:rPr lang="en-US" altLang="en-US" sz="2200" i="1" dirty="0" smtClean="0"/>
              <a:t>capacity </a:t>
            </a:r>
            <a:r>
              <a:rPr lang="en-US" altLang="en-US" sz="2200" dirty="0" smtClean="0"/>
              <a:t>to treat the patient.</a:t>
            </a:r>
          </a:p>
        </p:txBody>
      </p:sp>
    </p:spTree>
    <p:extLst>
      <p:ext uri="{BB962C8B-B14F-4D97-AF65-F5344CB8AC3E}">
        <p14:creationId xmlns:p14="http://schemas.microsoft.com/office/powerpoint/2010/main" val="135829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0"/>
            <a:ext cx="8229600" cy="1371600"/>
          </a:xfrm>
        </p:spPr>
        <p:txBody>
          <a:bodyPr>
            <a:normAutofit/>
          </a:bodyPr>
          <a:lstStyle/>
          <a:p>
            <a:r>
              <a:rPr lang="en-US" altLang="en-US" sz="4000" b="1" u="sng" dirty="0">
                <a:solidFill>
                  <a:srgbClr val="0070C0"/>
                </a:solidFill>
              </a:rPr>
              <a:t>Use of ED for Non-Emergency Services </a:t>
            </a:r>
          </a:p>
        </p:txBody>
      </p:sp>
      <p:sp>
        <p:nvSpPr>
          <p:cNvPr id="4" name="Rectangle 3"/>
          <p:cNvSpPr txBox="1">
            <a:spLocks noChangeArrowheads="1"/>
          </p:cNvSpPr>
          <p:nvPr/>
        </p:nvSpPr>
        <p:spPr>
          <a:xfrm>
            <a:off x="457200" y="1371600"/>
            <a:ext cx="4038600" cy="42827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2400" dirty="0" smtClean="0"/>
              <a:t>If an individual presents to the ED and requests exam or treatment but the nature of the request </a:t>
            </a:r>
            <a:r>
              <a:rPr lang="en-US" altLang="en-US" sz="2400" b="1" dirty="0" smtClean="0"/>
              <a:t>“makes it clear”</a:t>
            </a:r>
            <a:r>
              <a:rPr lang="en-US" altLang="en-US" sz="2400" dirty="0" smtClean="0"/>
              <a:t> that the medical condition is not of an emergent nature, EPCH is still required to perform a screening appropriate for any individual presenting in the ED to determine that the individual does not have an EMC.</a:t>
            </a:r>
          </a:p>
        </p:txBody>
      </p:sp>
      <p:pic>
        <p:nvPicPr>
          <p:cNvPr id="6" name="Picture 7" descr="Band-Aid-Style-NotepadMemo-cool-gift"/>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742447" y="1378823"/>
            <a:ext cx="4038600" cy="2700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4800600" y="4327881"/>
            <a:ext cx="4038600" cy="2246769"/>
          </a:xfrm>
          <a:prstGeom prst="rect">
            <a:avLst/>
          </a:prstGeom>
          <a:noFill/>
        </p:spPr>
        <p:txBody>
          <a:bodyPr wrap="square" rtlCol="0">
            <a:spAutoFit/>
          </a:bodyPr>
          <a:lstStyle/>
          <a:p>
            <a:r>
              <a:rPr lang="en-US" sz="2800" b="1" u="sng" dirty="0">
                <a:solidFill>
                  <a:srgbClr val="FF0000"/>
                </a:solidFill>
              </a:rPr>
              <a:t>Bottom Line:</a:t>
            </a:r>
          </a:p>
          <a:p>
            <a:r>
              <a:rPr lang="en-US" altLang="en-US" sz="2800" b="1" dirty="0">
                <a:solidFill>
                  <a:srgbClr val="FF0000"/>
                </a:solidFill>
              </a:rPr>
              <a:t>Requirement to provide MSE on ALL individuals; </a:t>
            </a:r>
            <a:r>
              <a:rPr lang="en-US" altLang="en-US" sz="2800" b="1" dirty="0" smtClean="0">
                <a:solidFill>
                  <a:srgbClr val="FF0000"/>
                </a:solidFill>
              </a:rPr>
              <a:t>No </a:t>
            </a:r>
            <a:r>
              <a:rPr lang="en-US" altLang="en-US" sz="2800" b="1" dirty="0">
                <a:solidFill>
                  <a:srgbClr val="FF0000"/>
                </a:solidFill>
              </a:rPr>
              <a:t>exception.</a:t>
            </a:r>
          </a:p>
          <a:p>
            <a:endParaRPr lang="en-US" sz="2800" dirty="0"/>
          </a:p>
        </p:txBody>
      </p:sp>
    </p:spTree>
    <p:extLst>
      <p:ext uri="{BB962C8B-B14F-4D97-AF65-F5344CB8AC3E}">
        <p14:creationId xmlns:p14="http://schemas.microsoft.com/office/powerpoint/2010/main" val="355069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4"/>
          <p:cNvSpPr>
            <a:spLocks noGrp="1" noChangeArrowheads="1"/>
          </p:cNvSpPr>
          <p:nvPr>
            <p:ph type="title"/>
          </p:nvPr>
        </p:nvSpPr>
        <p:spPr>
          <a:xfrm>
            <a:off x="457200" y="349898"/>
            <a:ext cx="8229600" cy="1371600"/>
          </a:xfrm>
        </p:spPr>
        <p:txBody>
          <a:bodyPr>
            <a:normAutofit/>
          </a:bodyPr>
          <a:lstStyle/>
          <a:p>
            <a:r>
              <a:rPr lang="en-US" altLang="en-US" sz="4000" b="1" u="sng" dirty="0">
                <a:solidFill>
                  <a:srgbClr val="0070C0"/>
                </a:solidFill>
              </a:rPr>
              <a:t>Potential Punishments for EMTALA Violations</a:t>
            </a:r>
          </a:p>
        </p:txBody>
      </p:sp>
      <p:sp>
        <p:nvSpPr>
          <p:cNvPr id="4" name="Rectangle 5"/>
          <p:cNvSpPr txBox="1">
            <a:spLocks noChangeArrowheads="1"/>
          </p:cNvSpPr>
          <p:nvPr/>
        </p:nvSpPr>
        <p:spPr>
          <a:xfrm>
            <a:off x="457200" y="1873897"/>
            <a:ext cx="4860758" cy="42140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2400" dirty="0" smtClean="0"/>
              <a:t>Report to DSHS </a:t>
            </a:r>
            <a:r>
              <a:rPr lang="en-US" altLang="en-US" sz="2400" dirty="0" smtClean="0">
                <a:solidFill>
                  <a:srgbClr val="FF0000"/>
                </a:solidFill>
              </a:rPr>
              <a:t>(Mandatory)</a:t>
            </a:r>
            <a:r>
              <a:rPr lang="en-US" altLang="en-US" sz="2400" dirty="0" smtClean="0"/>
              <a:t> </a:t>
            </a:r>
          </a:p>
          <a:p>
            <a:pPr>
              <a:lnSpc>
                <a:spcPct val="90000"/>
              </a:lnSpc>
            </a:pPr>
            <a:r>
              <a:rPr lang="en-US" altLang="en-US" sz="2400" dirty="0" smtClean="0"/>
              <a:t>Termination of Medicaid/Medicare Agreement</a:t>
            </a:r>
          </a:p>
          <a:p>
            <a:pPr>
              <a:lnSpc>
                <a:spcPct val="90000"/>
              </a:lnSpc>
            </a:pPr>
            <a:r>
              <a:rPr lang="en-US" altLang="en-US" sz="2400" dirty="0" smtClean="0"/>
              <a:t>Hospital fine up to $50,000 per patient</a:t>
            </a:r>
          </a:p>
          <a:p>
            <a:pPr>
              <a:lnSpc>
                <a:spcPct val="90000"/>
              </a:lnSpc>
            </a:pPr>
            <a:r>
              <a:rPr lang="en-US" altLang="en-US" sz="2400" dirty="0" smtClean="0"/>
              <a:t>Physician fine up to $50,000 per patient</a:t>
            </a:r>
          </a:p>
          <a:p>
            <a:pPr>
              <a:lnSpc>
                <a:spcPct val="90000"/>
              </a:lnSpc>
            </a:pPr>
            <a:r>
              <a:rPr lang="en-US" altLang="en-US" sz="2400" dirty="0" smtClean="0"/>
              <a:t>Civil lawsuit for damages</a:t>
            </a:r>
          </a:p>
          <a:p>
            <a:pPr>
              <a:lnSpc>
                <a:spcPct val="90000"/>
              </a:lnSpc>
            </a:pPr>
            <a:r>
              <a:rPr lang="en-US" altLang="en-US" sz="2400" dirty="0" smtClean="0"/>
              <a:t>Finding of civil rights violation</a:t>
            </a:r>
          </a:p>
        </p:txBody>
      </p:sp>
      <p:pic>
        <p:nvPicPr>
          <p:cNvPr id="6" name="Picture 9" descr="JUDGE"/>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527675" y="1873898"/>
            <a:ext cx="2584450" cy="2895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0082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6" name="Rectangle 2"/>
          <p:cNvSpPr>
            <a:spLocks noGrp="1" noChangeArrowheads="1"/>
          </p:cNvSpPr>
          <p:nvPr>
            <p:ph type="title"/>
          </p:nvPr>
        </p:nvSpPr>
        <p:spPr>
          <a:xfrm>
            <a:off x="457200" y="415213"/>
            <a:ext cx="8229600" cy="1371600"/>
          </a:xfrm>
        </p:spPr>
        <p:txBody>
          <a:bodyPr>
            <a:normAutofit/>
          </a:bodyPr>
          <a:lstStyle/>
          <a:p>
            <a:pPr algn="ctr"/>
            <a:r>
              <a:rPr lang="en-US" altLang="en-US" sz="4800" b="1" u="sng" dirty="0">
                <a:solidFill>
                  <a:srgbClr val="0070C0"/>
                </a:solidFill>
              </a:rPr>
              <a:t>EMTALA Rules to Remember</a:t>
            </a:r>
          </a:p>
        </p:txBody>
      </p:sp>
      <p:sp>
        <p:nvSpPr>
          <p:cNvPr id="7" name="Rectangle 3"/>
          <p:cNvSpPr txBox="1">
            <a:spLocks noChangeArrowheads="1"/>
          </p:cNvSpPr>
          <p:nvPr/>
        </p:nvSpPr>
        <p:spPr>
          <a:xfrm>
            <a:off x="457200" y="1939213"/>
            <a:ext cx="8229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80000"/>
              </a:lnSpc>
              <a:buFont typeface="+mj-lt"/>
              <a:buAutoNum type="arabicPeriod"/>
            </a:pPr>
            <a:r>
              <a:rPr lang="en-US" altLang="en-US" sz="2800" b="1" dirty="0" smtClean="0"/>
              <a:t>Log in</a:t>
            </a:r>
            <a:r>
              <a:rPr lang="en-US" altLang="en-US" sz="2800" dirty="0" smtClean="0"/>
              <a:t> every patient who presents for emergency care: complaint/diagnosis; disposition</a:t>
            </a:r>
          </a:p>
          <a:p>
            <a:pPr marL="514350" indent="-514350">
              <a:lnSpc>
                <a:spcPct val="80000"/>
              </a:lnSpc>
              <a:buFont typeface="+mj-lt"/>
              <a:buAutoNum type="arabicPeriod"/>
            </a:pPr>
            <a:r>
              <a:rPr lang="en-US" altLang="en-US" sz="2800" b="1" dirty="0" smtClean="0"/>
              <a:t>Triage</a:t>
            </a:r>
            <a:r>
              <a:rPr lang="en-US" altLang="en-US" sz="2800" dirty="0" smtClean="0"/>
              <a:t> patients per protocol to establish the order in which patients receive the Medical Screening Exam</a:t>
            </a:r>
          </a:p>
          <a:p>
            <a:pPr marL="514350" indent="-514350">
              <a:lnSpc>
                <a:spcPct val="80000"/>
              </a:lnSpc>
              <a:buFont typeface="+mj-lt"/>
              <a:buAutoNum type="arabicPeriod"/>
            </a:pPr>
            <a:r>
              <a:rPr lang="en-US" altLang="en-US" sz="2800" b="1" dirty="0" smtClean="0"/>
              <a:t>Provide the MSE</a:t>
            </a:r>
            <a:r>
              <a:rPr lang="en-US" altLang="en-US" sz="2800" dirty="0" smtClean="0"/>
              <a:t>, following triage, to all patients regardless of acuity who present in the hospital (including moving patients to the ED as necessary to complete the MSE)</a:t>
            </a:r>
          </a:p>
          <a:p>
            <a:pPr>
              <a:lnSpc>
                <a:spcPct val="80000"/>
              </a:lnSpc>
              <a:buFont typeface="Wingdings" panose="05000000000000000000" pitchFamily="2" charset="2"/>
              <a:buNone/>
            </a:pPr>
            <a:endParaRPr lang="en-US" altLang="en-US" sz="2800" dirty="0" smtClean="0"/>
          </a:p>
          <a:p>
            <a:pPr>
              <a:lnSpc>
                <a:spcPct val="80000"/>
              </a:lnSpc>
            </a:pPr>
            <a:endParaRPr lang="en-US" altLang="en-US" sz="2800" dirty="0" smtClean="0"/>
          </a:p>
        </p:txBody>
      </p:sp>
    </p:spTree>
    <p:extLst>
      <p:ext uri="{BB962C8B-B14F-4D97-AF65-F5344CB8AC3E}">
        <p14:creationId xmlns:p14="http://schemas.microsoft.com/office/powerpoint/2010/main" val="19940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461865"/>
            <a:ext cx="8229600" cy="1371600"/>
          </a:xfrm>
        </p:spPr>
        <p:txBody>
          <a:bodyPr>
            <a:normAutofit/>
          </a:bodyPr>
          <a:lstStyle/>
          <a:p>
            <a:pPr algn="ctr"/>
            <a:r>
              <a:rPr lang="en-US" altLang="en-US" sz="4800" b="1" u="sng" dirty="0">
                <a:solidFill>
                  <a:srgbClr val="0070C0"/>
                </a:solidFill>
              </a:rPr>
              <a:t>EMTALA Rules to Remember</a:t>
            </a:r>
          </a:p>
        </p:txBody>
      </p:sp>
      <p:sp>
        <p:nvSpPr>
          <p:cNvPr id="4" name="Rectangle 3"/>
          <p:cNvSpPr txBox="1">
            <a:spLocks noChangeArrowheads="1"/>
          </p:cNvSpPr>
          <p:nvPr/>
        </p:nvSpPr>
        <p:spPr>
          <a:xfrm>
            <a:off x="457200" y="1985865"/>
            <a:ext cx="8229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90000"/>
              </a:lnSpc>
              <a:buFont typeface="+mj-lt"/>
              <a:buAutoNum type="arabicPeriod" startAt="4"/>
            </a:pPr>
            <a:r>
              <a:rPr lang="en-US" altLang="en-US" sz="2800" b="1" dirty="0" smtClean="0"/>
              <a:t>Do NOT delay the MSE</a:t>
            </a:r>
            <a:r>
              <a:rPr lang="en-US" altLang="en-US" sz="2800" dirty="0" smtClean="0"/>
              <a:t> </a:t>
            </a:r>
            <a:r>
              <a:rPr lang="en-US" altLang="en-US" sz="2800" b="1" dirty="0" smtClean="0"/>
              <a:t>or attempt to secure verification or authorization from third-party </a:t>
            </a:r>
            <a:r>
              <a:rPr lang="en-US" altLang="en-US" sz="2800" b="1" dirty="0" err="1" smtClean="0"/>
              <a:t>payor</a:t>
            </a:r>
            <a:r>
              <a:rPr lang="en-US" altLang="en-US" sz="2800" dirty="0" smtClean="0"/>
              <a:t>, nor attempt to influence the patient by drawing payer status issues to the patient’s attention before completion of the MSE and initiation of stabilizing care</a:t>
            </a:r>
          </a:p>
          <a:p>
            <a:pPr marL="514350" indent="-514350">
              <a:lnSpc>
                <a:spcPct val="90000"/>
              </a:lnSpc>
              <a:buFont typeface="+mj-lt"/>
              <a:buAutoNum type="arabicPeriod" startAt="4"/>
            </a:pPr>
            <a:r>
              <a:rPr lang="en-US" altLang="en-US" sz="2800" b="1" dirty="0" smtClean="0"/>
              <a:t>Provide necessary testing</a:t>
            </a:r>
            <a:r>
              <a:rPr lang="en-US" altLang="en-US" sz="2800" dirty="0" smtClean="0"/>
              <a:t>, including on-call services, as needed to exclude the presence of a legally defined emergency medical condition</a:t>
            </a:r>
          </a:p>
          <a:p>
            <a:pPr>
              <a:lnSpc>
                <a:spcPct val="90000"/>
              </a:lnSpc>
              <a:buFont typeface="Wingdings" panose="05000000000000000000" pitchFamily="2" charset="2"/>
              <a:buNone/>
            </a:pPr>
            <a:endParaRPr lang="en-US" altLang="en-US" sz="2800" dirty="0" smtClean="0"/>
          </a:p>
        </p:txBody>
      </p:sp>
    </p:spTree>
    <p:extLst>
      <p:ext uri="{BB962C8B-B14F-4D97-AF65-F5344CB8AC3E}">
        <p14:creationId xmlns:p14="http://schemas.microsoft.com/office/powerpoint/2010/main" val="134709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8" y="0"/>
            <a:ext cx="9144000" cy="6851283"/>
          </a:xfrm>
          <a:prstGeom prst="rect">
            <a:avLst/>
          </a:prstGeom>
        </p:spPr>
      </p:pic>
      <p:sp>
        <p:nvSpPr>
          <p:cNvPr id="3" name="Rectangle 2"/>
          <p:cNvSpPr>
            <a:spLocks noGrp="1" noChangeArrowheads="1"/>
          </p:cNvSpPr>
          <p:nvPr>
            <p:ph type="title"/>
          </p:nvPr>
        </p:nvSpPr>
        <p:spPr>
          <a:xfrm>
            <a:off x="381000" y="368560"/>
            <a:ext cx="8229600" cy="1371600"/>
          </a:xfrm>
        </p:spPr>
        <p:txBody>
          <a:bodyPr>
            <a:normAutofit fontScale="90000"/>
          </a:bodyPr>
          <a:lstStyle/>
          <a:p>
            <a:r>
              <a:rPr lang="en-US" altLang="en-US" sz="4800" b="1" u="sng" dirty="0" smtClean="0">
                <a:solidFill>
                  <a:srgbClr val="0070C0"/>
                </a:solidFill>
              </a:rPr>
              <a:t>Background</a:t>
            </a:r>
            <a:br>
              <a:rPr lang="en-US" altLang="en-US" sz="4800" b="1" u="sng" dirty="0" smtClean="0">
                <a:solidFill>
                  <a:srgbClr val="0070C0"/>
                </a:solidFill>
              </a:rPr>
            </a:br>
            <a:r>
              <a:rPr lang="en-US" altLang="en-US" sz="4800" b="1" u="sng" dirty="0">
                <a:solidFill>
                  <a:srgbClr val="FF0000"/>
                </a:solidFill>
              </a:rPr>
              <a:t>E</a:t>
            </a:r>
            <a:r>
              <a:rPr lang="en-US" altLang="en-US" sz="4800" dirty="0"/>
              <a:t>mergency </a:t>
            </a:r>
            <a:r>
              <a:rPr lang="en-US" altLang="en-US" sz="4800" b="1" u="sng" dirty="0">
                <a:solidFill>
                  <a:srgbClr val="FF0000"/>
                </a:solidFill>
              </a:rPr>
              <a:t>M</a:t>
            </a:r>
            <a:r>
              <a:rPr lang="en-US" altLang="en-US" sz="4800" dirty="0"/>
              <a:t>edical </a:t>
            </a:r>
            <a:r>
              <a:rPr lang="en-US" altLang="en-US" sz="4800" b="1" u="sng" dirty="0">
                <a:solidFill>
                  <a:srgbClr val="FF0000"/>
                </a:solidFill>
              </a:rPr>
              <a:t>T</a:t>
            </a:r>
            <a:r>
              <a:rPr lang="en-US" altLang="en-US" sz="4800" dirty="0"/>
              <a:t>reatment and </a:t>
            </a:r>
            <a:r>
              <a:rPr lang="en-US" altLang="en-US" sz="4800" b="1" u="sng" dirty="0">
                <a:solidFill>
                  <a:srgbClr val="FF0000"/>
                </a:solidFill>
              </a:rPr>
              <a:t>A</a:t>
            </a:r>
            <a:r>
              <a:rPr lang="en-US" altLang="en-US" sz="4800" dirty="0"/>
              <a:t>ctive </a:t>
            </a:r>
            <a:r>
              <a:rPr lang="en-US" altLang="en-US" sz="4800" b="1" u="sng" dirty="0">
                <a:solidFill>
                  <a:srgbClr val="FF0000"/>
                </a:solidFill>
              </a:rPr>
              <a:t>L</a:t>
            </a:r>
            <a:r>
              <a:rPr lang="en-US" altLang="en-US" sz="4800" dirty="0"/>
              <a:t>abor </a:t>
            </a:r>
            <a:r>
              <a:rPr lang="en-US" altLang="en-US" sz="4800" b="1" u="sng" dirty="0">
                <a:solidFill>
                  <a:srgbClr val="FF0000"/>
                </a:solidFill>
              </a:rPr>
              <a:t>A</a:t>
            </a:r>
            <a:r>
              <a:rPr lang="en-US" altLang="en-US" sz="4800" dirty="0"/>
              <a:t>ct</a:t>
            </a:r>
            <a:endParaRPr lang="en-US" altLang="en-US" sz="4800" b="1" u="sng" dirty="0">
              <a:solidFill>
                <a:srgbClr val="0070C0"/>
              </a:solidFill>
            </a:endParaRPr>
          </a:p>
        </p:txBody>
      </p:sp>
      <p:sp>
        <p:nvSpPr>
          <p:cNvPr id="4" name="Rectangle 3"/>
          <p:cNvSpPr txBox="1">
            <a:spLocks noChangeArrowheads="1"/>
          </p:cNvSpPr>
          <p:nvPr/>
        </p:nvSpPr>
        <p:spPr>
          <a:xfrm>
            <a:off x="-80168" y="2413928"/>
            <a:ext cx="4499768" cy="23968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panose="05000000000000000000" pitchFamily="2" charset="2"/>
              <a:buNone/>
            </a:pPr>
            <a:r>
              <a:rPr lang="en-US" altLang="en-US" sz="1600" dirty="0" smtClean="0"/>
              <a:t>	</a:t>
            </a:r>
            <a:r>
              <a:rPr lang="en-US" altLang="en-US" sz="2400" b="1" dirty="0" smtClean="0">
                <a:solidFill>
                  <a:srgbClr val="FF0000"/>
                </a:solidFill>
              </a:rPr>
              <a:t>EMTALA</a:t>
            </a:r>
            <a:r>
              <a:rPr lang="en-US" altLang="en-US" sz="2400" b="1" dirty="0" smtClean="0"/>
              <a:t> </a:t>
            </a:r>
            <a:r>
              <a:rPr lang="en-US" altLang="en-US" sz="2400" dirty="0" smtClean="0"/>
              <a:t>was enacted by Congress to prevent hospitals from refusing to treat patients or transferring them to charity hospitals or county hospitals because they are unable to pay or are covered by Medicaid.</a:t>
            </a:r>
          </a:p>
          <a:p>
            <a:pPr>
              <a:lnSpc>
                <a:spcPct val="80000"/>
              </a:lnSpc>
              <a:buFont typeface="Wingdings" panose="05000000000000000000" pitchFamily="2" charset="2"/>
              <a:buNone/>
            </a:pPr>
            <a:endParaRPr lang="en-US" altLang="en-US" sz="1600" dirty="0" smtClean="0"/>
          </a:p>
          <a:p>
            <a:pPr>
              <a:lnSpc>
                <a:spcPct val="80000"/>
              </a:lnSpc>
              <a:buFont typeface="Wingdings" panose="05000000000000000000" pitchFamily="2" charset="2"/>
              <a:buNone/>
            </a:pPr>
            <a:endParaRPr lang="en-US" altLang="en-US" sz="1600" dirty="0" smtClean="0"/>
          </a:p>
          <a:p>
            <a:pPr>
              <a:lnSpc>
                <a:spcPct val="80000"/>
              </a:lnSpc>
            </a:pPr>
            <a:endParaRPr lang="en-US" altLang="en-US" sz="1600" dirty="0" smtClean="0"/>
          </a:p>
          <a:p>
            <a:pPr>
              <a:lnSpc>
                <a:spcPct val="80000"/>
              </a:lnSpc>
              <a:buFont typeface="Wingdings" panose="05000000000000000000" pitchFamily="2" charset="2"/>
              <a:buNone/>
            </a:pPr>
            <a:endParaRPr lang="en-US" altLang="en-US" sz="1600" dirty="0" smtClean="0"/>
          </a:p>
          <a:p>
            <a:pPr>
              <a:lnSpc>
                <a:spcPct val="80000"/>
              </a:lnSpc>
            </a:pPr>
            <a:endParaRPr lang="en-US" altLang="en-US" sz="1600" dirty="0" smtClean="0"/>
          </a:p>
        </p:txBody>
      </p:sp>
      <p:pic>
        <p:nvPicPr>
          <p:cNvPr id="5" name="Picture 7" descr="070209_HOMELESS_dumping_hlarge_8a_hlarge"/>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572000" y="2413929"/>
            <a:ext cx="4038600" cy="175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742447" y="4388696"/>
            <a:ext cx="3697705" cy="2246769"/>
          </a:xfrm>
          <a:prstGeom prst="rect">
            <a:avLst/>
          </a:prstGeom>
          <a:noFill/>
        </p:spPr>
        <p:txBody>
          <a:bodyPr wrap="square" rtlCol="0">
            <a:spAutoFit/>
          </a:bodyPr>
          <a:lstStyle/>
          <a:p>
            <a:r>
              <a:rPr lang="en-US" sz="2800" b="1" u="sng" dirty="0">
                <a:solidFill>
                  <a:srgbClr val="FF0000"/>
                </a:solidFill>
              </a:rPr>
              <a:t>Bottom Line:</a:t>
            </a:r>
          </a:p>
          <a:p>
            <a:r>
              <a:rPr lang="en-US" altLang="en-US" sz="2800" b="1" dirty="0">
                <a:solidFill>
                  <a:srgbClr val="FF0000"/>
                </a:solidFill>
              </a:rPr>
              <a:t>EMTALA applies to ALL emergency patients, whether insured or not</a:t>
            </a:r>
          </a:p>
          <a:p>
            <a:endParaRPr lang="en-US" sz="2800" dirty="0"/>
          </a:p>
        </p:txBody>
      </p:sp>
    </p:spTree>
    <p:extLst>
      <p:ext uri="{BB962C8B-B14F-4D97-AF65-F5344CB8AC3E}">
        <p14:creationId xmlns:p14="http://schemas.microsoft.com/office/powerpoint/2010/main" val="207589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443204"/>
            <a:ext cx="8229600" cy="1371600"/>
          </a:xfrm>
        </p:spPr>
        <p:txBody>
          <a:bodyPr>
            <a:normAutofit/>
          </a:bodyPr>
          <a:lstStyle/>
          <a:p>
            <a:r>
              <a:rPr lang="en-US" altLang="en-US" sz="4800" b="1" u="sng" dirty="0">
                <a:solidFill>
                  <a:srgbClr val="0070C0"/>
                </a:solidFill>
              </a:rPr>
              <a:t>EMTALA Rules to Remember</a:t>
            </a:r>
          </a:p>
        </p:txBody>
      </p:sp>
      <p:sp>
        <p:nvSpPr>
          <p:cNvPr id="4" name="Rectangle 3"/>
          <p:cNvSpPr txBox="1">
            <a:spLocks noChangeArrowheads="1"/>
          </p:cNvSpPr>
          <p:nvPr/>
        </p:nvSpPr>
        <p:spPr>
          <a:xfrm>
            <a:off x="457200" y="1967204"/>
            <a:ext cx="8229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6"/>
            </a:pPr>
            <a:r>
              <a:rPr lang="en-US" altLang="en-US" sz="2800" b="1" dirty="0" smtClean="0"/>
              <a:t>To the extent </a:t>
            </a:r>
            <a:r>
              <a:rPr lang="en-US" altLang="en-US" sz="2800" dirty="0" smtClean="0"/>
              <a:t>of EPCH’s capabilities, </a:t>
            </a:r>
            <a:r>
              <a:rPr lang="en-US" altLang="en-US" sz="2800" b="1" dirty="0" smtClean="0"/>
              <a:t>provide stabilization</a:t>
            </a:r>
            <a:r>
              <a:rPr lang="en-US" altLang="en-US" sz="2800" dirty="0" smtClean="0"/>
              <a:t>, such that the patient is not likely to deteriorate from or during transport or discharge (in the case of OB patients with contractions present, until stabilized by delivery of baby and placenta) and </a:t>
            </a:r>
            <a:r>
              <a:rPr lang="en-US" altLang="en-US" sz="2800" b="1" dirty="0" smtClean="0"/>
              <a:t>make a medically  appropriate transfer</a:t>
            </a:r>
            <a:r>
              <a:rPr lang="en-US" altLang="en-US" sz="2800" dirty="0" smtClean="0"/>
              <a:t> </a:t>
            </a:r>
            <a:r>
              <a:rPr lang="en-US" altLang="en-US" sz="2800" b="1" dirty="0" smtClean="0"/>
              <a:t>if the patient exceeds EPCH’s capabilities.</a:t>
            </a:r>
          </a:p>
        </p:txBody>
      </p:sp>
    </p:spTree>
    <p:extLst>
      <p:ext uri="{BB962C8B-B14F-4D97-AF65-F5344CB8AC3E}">
        <p14:creationId xmlns:p14="http://schemas.microsoft.com/office/powerpoint/2010/main" val="29913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387220"/>
            <a:ext cx="8229600" cy="1371600"/>
          </a:xfrm>
        </p:spPr>
        <p:txBody>
          <a:bodyPr>
            <a:normAutofit/>
          </a:bodyPr>
          <a:lstStyle/>
          <a:p>
            <a:r>
              <a:rPr lang="en-US" altLang="en-US" sz="4800" b="1" u="sng" dirty="0">
                <a:solidFill>
                  <a:srgbClr val="0070C0"/>
                </a:solidFill>
              </a:rPr>
              <a:t>EMTALA Rules to Remember</a:t>
            </a:r>
          </a:p>
        </p:txBody>
      </p:sp>
      <p:sp>
        <p:nvSpPr>
          <p:cNvPr id="4" name="Rectangle 3"/>
          <p:cNvSpPr txBox="1">
            <a:spLocks noChangeArrowheads="1"/>
          </p:cNvSpPr>
          <p:nvPr/>
        </p:nvSpPr>
        <p:spPr>
          <a:xfrm>
            <a:off x="457200" y="1911220"/>
            <a:ext cx="8229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7"/>
            </a:pPr>
            <a:r>
              <a:rPr lang="en-US" altLang="en-US" sz="2800" b="1" dirty="0" smtClean="0"/>
              <a:t>A physician can </a:t>
            </a:r>
            <a:r>
              <a:rPr lang="en-US" altLang="en-US" sz="2800" dirty="0" smtClean="0"/>
              <a:t>arrange transfer of EMTALA patients </a:t>
            </a:r>
            <a:r>
              <a:rPr lang="en-US" altLang="en-US" sz="2800" b="1" dirty="0" smtClean="0"/>
              <a:t>only</a:t>
            </a:r>
            <a:r>
              <a:rPr lang="en-US" altLang="en-US" sz="2800" dirty="0" smtClean="0"/>
              <a:t> if services or care are not available at EPCH </a:t>
            </a:r>
            <a:r>
              <a:rPr lang="en-US" altLang="en-US" sz="2800" b="1" dirty="0" smtClean="0"/>
              <a:t>or </a:t>
            </a:r>
            <a:r>
              <a:rPr lang="en-US" altLang="en-US" sz="2800" dirty="0" smtClean="0"/>
              <a:t>upon patient request (documented to EMTALA requirements)</a:t>
            </a:r>
          </a:p>
          <a:p>
            <a:pPr marL="514350" indent="-514350">
              <a:buFont typeface="+mj-lt"/>
              <a:buAutoNum type="arabicPeriod" startAt="7"/>
            </a:pPr>
            <a:r>
              <a:rPr lang="en-US" altLang="en-US" sz="2800" b="1" dirty="0" smtClean="0"/>
              <a:t>Accept transfers</a:t>
            </a:r>
            <a:r>
              <a:rPr lang="en-US" altLang="en-US" sz="2800" dirty="0" smtClean="0"/>
              <a:t> for all ED patients when EPCH is better able to care for the patient who requires a higher level of care than the hospital requesting transfer</a:t>
            </a:r>
          </a:p>
          <a:p>
            <a:endParaRPr lang="en-US" altLang="en-US" sz="2800" dirty="0" smtClean="0"/>
          </a:p>
        </p:txBody>
      </p:sp>
    </p:spTree>
    <p:extLst>
      <p:ext uri="{BB962C8B-B14F-4D97-AF65-F5344CB8AC3E}">
        <p14:creationId xmlns:p14="http://schemas.microsoft.com/office/powerpoint/2010/main" val="273319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489857"/>
            <a:ext cx="8229600" cy="1371600"/>
          </a:xfrm>
        </p:spPr>
        <p:txBody>
          <a:bodyPr>
            <a:normAutofit/>
          </a:bodyPr>
          <a:lstStyle/>
          <a:p>
            <a:pPr algn="ctr"/>
            <a:r>
              <a:rPr lang="en-US" altLang="en-US" sz="4800" b="1" u="sng" dirty="0">
                <a:solidFill>
                  <a:srgbClr val="0070C0"/>
                </a:solidFill>
              </a:rPr>
              <a:t>EMTALA Rules to Remember</a:t>
            </a:r>
          </a:p>
        </p:txBody>
      </p:sp>
      <p:sp>
        <p:nvSpPr>
          <p:cNvPr id="4" name="Rectangle 3"/>
          <p:cNvSpPr txBox="1">
            <a:spLocks noChangeArrowheads="1"/>
          </p:cNvSpPr>
          <p:nvPr/>
        </p:nvSpPr>
        <p:spPr>
          <a:xfrm>
            <a:off x="457200" y="2013857"/>
            <a:ext cx="4038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9"/>
            </a:pPr>
            <a:r>
              <a:rPr lang="en-US" altLang="en-US" sz="2400" b="1" dirty="0" smtClean="0"/>
              <a:t>When transferring </a:t>
            </a:r>
            <a:r>
              <a:rPr lang="en-US" altLang="en-US" sz="2400" dirty="0" smtClean="0"/>
              <a:t>a patient under EMTALA, </a:t>
            </a:r>
            <a:r>
              <a:rPr lang="en-US" altLang="en-US" sz="2400" b="1" dirty="0" smtClean="0"/>
              <a:t>obtain and document</a:t>
            </a:r>
            <a:r>
              <a:rPr lang="en-US" altLang="en-US" sz="2400" dirty="0" smtClean="0"/>
              <a:t> on the Memorandum of Transfer Form </a:t>
            </a:r>
            <a:r>
              <a:rPr lang="en-US" altLang="en-US" sz="2400" b="1" dirty="0" smtClean="0"/>
              <a:t>(MOT) </a:t>
            </a:r>
            <a:r>
              <a:rPr lang="en-US" altLang="en-US" sz="2400" dirty="0" smtClean="0"/>
              <a:t>the </a:t>
            </a:r>
            <a:r>
              <a:rPr lang="en-US" altLang="en-US" sz="2400" b="1" dirty="0" smtClean="0"/>
              <a:t>advance acceptance</a:t>
            </a:r>
            <a:r>
              <a:rPr lang="en-US" altLang="en-US" sz="2400" dirty="0" smtClean="0"/>
              <a:t> from the receiving hospital, indicating the time and physician’s name.</a:t>
            </a:r>
          </a:p>
        </p:txBody>
      </p:sp>
      <p:pic>
        <p:nvPicPr>
          <p:cNvPr id="6" name="Content Placeholder 5" descr="WBAARCAO1HP0BCA9OL0WKCAXADZEUCAUXQ8WACASTOQBVCAJ9FSASCA0M0JTECABUQDR3CAG56KJVCAR4MFLCCABIENNNCAOA7B3LCAX3JJZICABN40WXCA2YRIBHCAIM7K14CA9FZ2DBCA8TGCBPCABSRIOD"/>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800600" y="2394857"/>
            <a:ext cx="3557588" cy="2335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592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461865"/>
            <a:ext cx="8229600" cy="1371600"/>
          </a:xfrm>
        </p:spPr>
        <p:txBody>
          <a:bodyPr>
            <a:normAutofit/>
          </a:bodyPr>
          <a:lstStyle/>
          <a:p>
            <a:r>
              <a:rPr lang="en-US" altLang="en-US" sz="4800" b="1" u="sng" dirty="0">
                <a:solidFill>
                  <a:srgbClr val="0070C0"/>
                </a:solidFill>
              </a:rPr>
              <a:t>EMTALA Rules to Remember</a:t>
            </a:r>
          </a:p>
        </p:txBody>
      </p:sp>
      <p:sp>
        <p:nvSpPr>
          <p:cNvPr id="4" name="Rectangle 3"/>
          <p:cNvSpPr txBox="1">
            <a:spLocks noChangeArrowheads="1"/>
          </p:cNvSpPr>
          <p:nvPr/>
        </p:nvSpPr>
        <p:spPr>
          <a:xfrm>
            <a:off x="457200" y="1985865"/>
            <a:ext cx="4038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80000"/>
              </a:lnSpc>
              <a:buFont typeface="+mj-lt"/>
              <a:buAutoNum type="arabicPeriod" startAt="10"/>
            </a:pPr>
            <a:r>
              <a:rPr lang="en-US" altLang="en-US" sz="2400" b="1" dirty="0" smtClean="0"/>
              <a:t>When transferring </a:t>
            </a:r>
            <a:r>
              <a:rPr lang="en-US" altLang="en-US" sz="2400" dirty="0" smtClean="0"/>
              <a:t>a patient, the Transferring Hospital </a:t>
            </a:r>
            <a:r>
              <a:rPr lang="en-US" altLang="en-US" sz="2400" b="1" dirty="0" smtClean="0"/>
              <a:t>must provide </a:t>
            </a:r>
            <a:r>
              <a:rPr lang="en-US" altLang="en-US" sz="2400" dirty="0" smtClean="0"/>
              <a:t>medically appropriate vehicles, personnel, and life support equipment for all EMTALA transfers.  </a:t>
            </a:r>
          </a:p>
        </p:txBody>
      </p:sp>
      <p:pic>
        <p:nvPicPr>
          <p:cNvPr id="6" name="Content Placeholder 5" descr="EPCH AMB"/>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701073" y="1985865"/>
            <a:ext cx="3643313" cy="256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701073" y="4724400"/>
            <a:ext cx="3814277" cy="1107996"/>
          </a:xfrm>
          <a:prstGeom prst="rect">
            <a:avLst/>
          </a:prstGeom>
          <a:noFill/>
        </p:spPr>
        <p:txBody>
          <a:bodyPr wrap="square" rtlCol="0">
            <a:spAutoFit/>
          </a:bodyPr>
          <a:lstStyle/>
          <a:p>
            <a:r>
              <a:rPr lang="en-US" altLang="en-US" sz="2400" dirty="0">
                <a:solidFill>
                  <a:srgbClr val="FF0000"/>
                </a:solidFill>
              </a:rPr>
              <a:t>Private vehicles are not appropriate transfer vehicles.</a:t>
            </a:r>
          </a:p>
          <a:p>
            <a:endParaRPr lang="en-US" dirty="0"/>
          </a:p>
        </p:txBody>
      </p:sp>
    </p:spTree>
    <p:extLst>
      <p:ext uri="{BB962C8B-B14F-4D97-AF65-F5344CB8AC3E}">
        <p14:creationId xmlns:p14="http://schemas.microsoft.com/office/powerpoint/2010/main" val="350875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508518"/>
            <a:ext cx="8229600" cy="1371600"/>
          </a:xfrm>
        </p:spPr>
        <p:txBody>
          <a:bodyPr>
            <a:normAutofit/>
          </a:bodyPr>
          <a:lstStyle/>
          <a:p>
            <a:r>
              <a:rPr lang="en-US" altLang="en-US" sz="4800" b="1" u="sng" dirty="0">
                <a:solidFill>
                  <a:srgbClr val="0070C0"/>
                </a:solidFill>
              </a:rPr>
              <a:t>EMTALA Rules to Remember</a:t>
            </a:r>
          </a:p>
        </p:txBody>
      </p:sp>
      <p:sp>
        <p:nvSpPr>
          <p:cNvPr id="4" name="Rectangle 3"/>
          <p:cNvSpPr txBox="1">
            <a:spLocks noChangeArrowheads="1"/>
          </p:cNvSpPr>
          <p:nvPr/>
        </p:nvSpPr>
        <p:spPr>
          <a:xfrm>
            <a:off x="457200" y="1880118"/>
            <a:ext cx="8229600" cy="48254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nSpc>
                <a:spcPct val="90000"/>
              </a:lnSpc>
              <a:buFont typeface="+mj-lt"/>
              <a:buAutoNum type="arabicPeriod" startAt="11"/>
            </a:pPr>
            <a:r>
              <a:rPr lang="en-US" altLang="en-US" sz="2800" b="1" dirty="0" smtClean="0"/>
              <a:t>The</a:t>
            </a:r>
            <a:r>
              <a:rPr lang="en-US" altLang="en-US" sz="2800" dirty="0" smtClean="0"/>
              <a:t> </a:t>
            </a:r>
            <a:r>
              <a:rPr lang="en-US" altLang="en-US" sz="2800" b="1" dirty="0" smtClean="0"/>
              <a:t>physician</a:t>
            </a:r>
            <a:r>
              <a:rPr lang="en-US" altLang="en-US" sz="2800" dirty="0" smtClean="0"/>
              <a:t> initiating a transfer under EMTALA must </a:t>
            </a:r>
            <a:r>
              <a:rPr lang="en-US" altLang="en-US" sz="2800" b="1" dirty="0" smtClean="0"/>
              <a:t>document on the </a:t>
            </a:r>
            <a:r>
              <a:rPr lang="en-US" altLang="en-US" sz="2800" b="1" dirty="0">
                <a:solidFill>
                  <a:srgbClr val="FF0000"/>
                </a:solidFill>
              </a:rPr>
              <a:t>Memorandum of Transfer </a:t>
            </a:r>
            <a:r>
              <a:rPr lang="en-US" altLang="en-US" sz="2800" b="1" dirty="0" smtClean="0"/>
              <a:t>(</a:t>
            </a:r>
            <a:r>
              <a:rPr lang="en-US" altLang="en-US" sz="2800" b="1" dirty="0"/>
              <a:t>MOT) </a:t>
            </a:r>
            <a:r>
              <a:rPr lang="en-US" altLang="en-US" sz="2800" b="1" dirty="0" smtClean="0"/>
              <a:t>form</a:t>
            </a:r>
            <a:r>
              <a:rPr lang="en-US" altLang="en-US" sz="2800" dirty="0" smtClean="0"/>
              <a:t> a physician certification with clearly stated </a:t>
            </a:r>
            <a:r>
              <a:rPr lang="en-US" altLang="en-US" sz="2800" b="1" dirty="0" smtClean="0"/>
              <a:t>risks and benefits</a:t>
            </a:r>
            <a:r>
              <a:rPr lang="en-US" altLang="en-US" sz="2800" dirty="0" smtClean="0"/>
              <a:t> of transfer for all EMTALA transfers</a:t>
            </a:r>
          </a:p>
          <a:p>
            <a:pPr marL="514350" indent="-514350">
              <a:lnSpc>
                <a:spcPct val="90000"/>
              </a:lnSpc>
              <a:buFont typeface="+mj-lt"/>
              <a:buAutoNum type="arabicPeriod" startAt="11"/>
            </a:pPr>
            <a:r>
              <a:rPr lang="en-US" altLang="en-US" sz="2800" b="1" dirty="0" smtClean="0"/>
              <a:t>Transferring Hospital </a:t>
            </a:r>
            <a:r>
              <a:rPr lang="en-US" altLang="en-US" sz="2800" dirty="0" smtClean="0"/>
              <a:t>must </a:t>
            </a:r>
            <a:r>
              <a:rPr lang="en-US" altLang="en-US" sz="2800" b="1" dirty="0" smtClean="0"/>
              <a:t>provide medical records, labs, reports, and consultation records</a:t>
            </a:r>
            <a:r>
              <a:rPr lang="en-US" altLang="en-US" sz="2800" dirty="0" smtClean="0"/>
              <a:t> to accompany the patient</a:t>
            </a:r>
          </a:p>
          <a:p>
            <a:pPr marL="914400" lvl="1" indent="-514350">
              <a:lnSpc>
                <a:spcPct val="90000"/>
              </a:lnSpc>
              <a:buFont typeface="Wingdings" panose="05000000000000000000" pitchFamily="2" charset="2"/>
              <a:buChar char="Ø"/>
            </a:pPr>
            <a:r>
              <a:rPr lang="en-US" altLang="en-US" sz="2400" b="1" dirty="0" smtClean="0">
                <a:solidFill>
                  <a:srgbClr val="FF0000"/>
                </a:solidFill>
              </a:rPr>
              <a:t>Document</a:t>
            </a:r>
            <a:r>
              <a:rPr lang="en-US" altLang="en-US" sz="2400" dirty="0" smtClean="0"/>
              <a:t> on the </a:t>
            </a:r>
            <a:r>
              <a:rPr lang="en-US" altLang="en-US" sz="2400" dirty="0"/>
              <a:t>Memorandum of Transfer Form </a:t>
            </a:r>
            <a:r>
              <a:rPr lang="en-US" altLang="en-US" sz="2400" b="1" dirty="0"/>
              <a:t>(MOT) </a:t>
            </a:r>
            <a:endParaRPr lang="en-US" altLang="en-US" sz="2400" dirty="0" smtClean="0"/>
          </a:p>
        </p:txBody>
      </p:sp>
    </p:spTree>
    <p:extLst>
      <p:ext uri="{BB962C8B-B14F-4D97-AF65-F5344CB8AC3E}">
        <p14:creationId xmlns:p14="http://schemas.microsoft.com/office/powerpoint/2010/main" val="4782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307910" y="288758"/>
            <a:ext cx="8229600" cy="1183288"/>
          </a:xfrm>
        </p:spPr>
        <p:txBody>
          <a:bodyPr>
            <a:normAutofit/>
          </a:bodyPr>
          <a:lstStyle/>
          <a:p>
            <a:r>
              <a:rPr lang="en-US" altLang="en-US" sz="4800" b="1" u="sng" dirty="0">
                <a:solidFill>
                  <a:srgbClr val="0070C0"/>
                </a:solidFill>
              </a:rPr>
              <a:t>EMTALA Rules to Remember</a:t>
            </a:r>
          </a:p>
        </p:txBody>
      </p:sp>
      <p:sp>
        <p:nvSpPr>
          <p:cNvPr id="4" name="Rectangle 3"/>
          <p:cNvSpPr txBox="1">
            <a:spLocks noChangeArrowheads="1"/>
          </p:cNvSpPr>
          <p:nvPr/>
        </p:nvSpPr>
        <p:spPr>
          <a:xfrm>
            <a:off x="307910" y="1472046"/>
            <a:ext cx="4038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80000"/>
              </a:lnSpc>
              <a:buFont typeface="+mj-lt"/>
              <a:buAutoNum type="arabicPeriod" startAt="13"/>
            </a:pPr>
            <a:r>
              <a:rPr lang="en-US" altLang="en-US" sz="2400" b="1" dirty="0" smtClean="0"/>
              <a:t>The Transferring </a:t>
            </a:r>
            <a:r>
              <a:rPr lang="en-US" altLang="en-US" sz="2400" dirty="0" smtClean="0"/>
              <a:t>Hospital/Physician must document on the </a:t>
            </a:r>
            <a:r>
              <a:rPr lang="en-US" altLang="en-US" sz="2400" b="1" dirty="0">
                <a:solidFill>
                  <a:srgbClr val="FF0000"/>
                </a:solidFill>
              </a:rPr>
              <a:t>Memorandum of Transfer Form</a:t>
            </a:r>
            <a:r>
              <a:rPr lang="en-US" altLang="en-US" sz="2400" b="1" dirty="0"/>
              <a:t> (MOT)</a:t>
            </a:r>
            <a:r>
              <a:rPr lang="en-US" altLang="en-US" sz="2400" dirty="0" smtClean="0"/>
              <a:t> the name of any </a:t>
            </a:r>
            <a:r>
              <a:rPr lang="en-US" altLang="en-US" sz="2400" b="1" dirty="0" smtClean="0"/>
              <a:t>on-call physician</a:t>
            </a:r>
            <a:r>
              <a:rPr lang="en-US" altLang="en-US" sz="2400" dirty="0" smtClean="0"/>
              <a:t> who </a:t>
            </a:r>
            <a:r>
              <a:rPr lang="en-US" altLang="en-US" sz="2400" b="1" dirty="0" smtClean="0"/>
              <a:t>refused to respond</a:t>
            </a:r>
            <a:r>
              <a:rPr lang="en-US" altLang="en-US" sz="2400" dirty="0" smtClean="0"/>
              <a:t> or </a:t>
            </a:r>
            <a:r>
              <a:rPr lang="en-US" altLang="en-US" sz="2400" b="1" dirty="0" smtClean="0"/>
              <a:t>failed to make a timely response</a:t>
            </a:r>
            <a:r>
              <a:rPr lang="en-US" altLang="en-US" sz="2400" dirty="0" smtClean="0"/>
              <a:t> of any EMTALA patient transferred as a result of that refusal or lack of timely response.</a:t>
            </a:r>
          </a:p>
        </p:txBody>
      </p:sp>
      <p:pic>
        <p:nvPicPr>
          <p:cNvPr id="6" name="Content Placeholder 5" descr="on cla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498910" y="1472046"/>
            <a:ext cx="4038600" cy="302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4498910" y="4762473"/>
            <a:ext cx="4038600" cy="1384995"/>
          </a:xfrm>
          <a:prstGeom prst="rect">
            <a:avLst/>
          </a:prstGeom>
          <a:noFill/>
        </p:spPr>
        <p:txBody>
          <a:bodyPr wrap="square" rtlCol="0">
            <a:spAutoFit/>
          </a:bodyPr>
          <a:lstStyle/>
          <a:p>
            <a:r>
              <a:rPr lang="en-US" sz="2800" b="1" u="sng" dirty="0">
                <a:solidFill>
                  <a:srgbClr val="FF0000"/>
                </a:solidFill>
              </a:rPr>
              <a:t>Bottom Line:</a:t>
            </a:r>
          </a:p>
          <a:p>
            <a:r>
              <a:rPr lang="en-US" altLang="en-US" sz="2800" b="1" dirty="0" smtClean="0">
                <a:solidFill>
                  <a:srgbClr val="FF0000"/>
                </a:solidFill>
              </a:rPr>
              <a:t>Report any refusal/failure to respond.</a:t>
            </a:r>
            <a:endParaRPr lang="en-US" altLang="en-US" sz="2800" b="1" dirty="0">
              <a:solidFill>
                <a:srgbClr val="FF0000"/>
              </a:solidFill>
            </a:endParaRPr>
          </a:p>
        </p:txBody>
      </p:sp>
    </p:spTree>
    <p:extLst>
      <p:ext uri="{BB962C8B-B14F-4D97-AF65-F5344CB8AC3E}">
        <p14:creationId xmlns:p14="http://schemas.microsoft.com/office/powerpoint/2010/main" val="200371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263061"/>
            <a:ext cx="8229600" cy="1371600"/>
          </a:xfrm>
        </p:spPr>
        <p:txBody>
          <a:bodyPr>
            <a:normAutofit/>
          </a:bodyPr>
          <a:lstStyle/>
          <a:p>
            <a:r>
              <a:rPr lang="en-US" altLang="en-US" sz="4800" b="1" u="sng" dirty="0">
                <a:solidFill>
                  <a:srgbClr val="0070C0"/>
                </a:solidFill>
              </a:rPr>
              <a:t>EMTALA Rules to Remember</a:t>
            </a:r>
          </a:p>
        </p:txBody>
      </p:sp>
      <p:sp>
        <p:nvSpPr>
          <p:cNvPr id="4" name="Rectangle 3"/>
          <p:cNvSpPr txBox="1">
            <a:spLocks noChangeArrowheads="1"/>
          </p:cNvSpPr>
          <p:nvPr/>
        </p:nvSpPr>
        <p:spPr>
          <a:xfrm>
            <a:off x="457200" y="1634661"/>
            <a:ext cx="4038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buFont typeface="+mj-lt"/>
              <a:buAutoNum type="arabicPeriod" startAt="14"/>
            </a:pPr>
            <a:r>
              <a:rPr lang="en-US" altLang="en-US" sz="2400" b="1" dirty="0" smtClean="0"/>
              <a:t>For each </a:t>
            </a:r>
            <a:r>
              <a:rPr lang="en-US" altLang="en-US" sz="2400" dirty="0" smtClean="0"/>
              <a:t>EMTALA patient, obtain and document </a:t>
            </a:r>
            <a:r>
              <a:rPr lang="en-US" altLang="en-US" sz="2400" b="1" dirty="0" smtClean="0"/>
              <a:t>full vitals</a:t>
            </a:r>
            <a:r>
              <a:rPr lang="en-US" altLang="en-US" sz="2400" dirty="0" smtClean="0"/>
              <a:t> including </a:t>
            </a:r>
            <a:r>
              <a:rPr lang="en-US" altLang="en-US" sz="2400" dirty="0" smtClean="0">
                <a:solidFill>
                  <a:srgbClr val="FF0000"/>
                </a:solidFill>
              </a:rPr>
              <a:t>pain assessment</a:t>
            </a:r>
            <a:r>
              <a:rPr lang="en-US" altLang="en-US" sz="2400" dirty="0" smtClean="0"/>
              <a:t> on all presenting patients and maintain documented vitals at appropriate frequency during the stay.</a:t>
            </a:r>
          </a:p>
        </p:txBody>
      </p:sp>
      <p:pic>
        <p:nvPicPr>
          <p:cNvPr id="6" name="Content Placeholder 5" descr="vital signs"/>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991100" y="1348341"/>
            <a:ext cx="2921000"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4495800" y="4863797"/>
            <a:ext cx="4645090" cy="1261884"/>
          </a:xfrm>
          <a:prstGeom prst="rect">
            <a:avLst/>
          </a:prstGeom>
          <a:noFill/>
        </p:spPr>
        <p:txBody>
          <a:bodyPr wrap="square" rtlCol="0">
            <a:spAutoFit/>
          </a:bodyPr>
          <a:lstStyle/>
          <a:p>
            <a:r>
              <a:rPr lang="en-US" sz="2800" b="1" u="sng" dirty="0">
                <a:solidFill>
                  <a:srgbClr val="FF0000"/>
                </a:solidFill>
              </a:rPr>
              <a:t>Bottom </a:t>
            </a:r>
            <a:r>
              <a:rPr lang="en-US" sz="2800" b="1" u="sng" dirty="0" smtClean="0">
                <a:solidFill>
                  <a:srgbClr val="FF0000"/>
                </a:solidFill>
              </a:rPr>
              <a:t>Line:</a:t>
            </a:r>
          </a:p>
          <a:p>
            <a:r>
              <a:rPr lang="en-US" altLang="en-US" sz="2400" b="1" dirty="0" smtClean="0">
                <a:solidFill>
                  <a:srgbClr val="FF0000"/>
                </a:solidFill>
              </a:rPr>
              <a:t>In </a:t>
            </a:r>
            <a:r>
              <a:rPr lang="en-US" altLang="en-US" sz="2400" b="1" dirty="0">
                <a:solidFill>
                  <a:srgbClr val="FF0000"/>
                </a:solidFill>
              </a:rPr>
              <a:t>ALL CASES obtain and document discharge/transfer vital signs</a:t>
            </a:r>
          </a:p>
        </p:txBody>
      </p:sp>
    </p:spTree>
    <p:extLst>
      <p:ext uri="{BB962C8B-B14F-4D97-AF65-F5344CB8AC3E}">
        <p14:creationId xmlns:p14="http://schemas.microsoft.com/office/powerpoint/2010/main" val="387138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59325"/>
            <a:ext cx="8229600" cy="1130232"/>
          </a:xfrm>
        </p:spPr>
        <p:txBody>
          <a:bodyPr>
            <a:normAutofit/>
          </a:bodyPr>
          <a:lstStyle/>
          <a:p>
            <a:r>
              <a:rPr lang="en-US" altLang="en-US" sz="4800" b="1" u="sng" dirty="0">
                <a:solidFill>
                  <a:srgbClr val="0070C0"/>
                </a:solidFill>
              </a:rPr>
              <a:t>EMTALA Rules to Remember</a:t>
            </a:r>
          </a:p>
        </p:txBody>
      </p:sp>
      <p:sp>
        <p:nvSpPr>
          <p:cNvPr id="4" name="Rectangle 3"/>
          <p:cNvSpPr txBox="1">
            <a:spLocks noChangeArrowheads="1"/>
          </p:cNvSpPr>
          <p:nvPr/>
        </p:nvSpPr>
        <p:spPr>
          <a:xfrm>
            <a:off x="76199" y="3798237"/>
            <a:ext cx="4303295" cy="18806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endParaRPr lang="en-US" altLang="en-US" sz="2400" dirty="0" smtClean="0"/>
          </a:p>
          <a:p>
            <a:pPr lvl="1">
              <a:lnSpc>
                <a:spcPct val="90000"/>
              </a:lnSpc>
            </a:pPr>
            <a:r>
              <a:rPr lang="en-US" altLang="en-US" sz="2400" dirty="0" smtClean="0"/>
              <a:t>Signs that conflict with the intent and purposes of EMTALA may not be posted</a:t>
            </a:r>
          </a:p>
        </p:txBody>
      </p:sp>
      <p:pic>
        <p:nvPicPr>
          <p:cNvPr id="6" name="Content Placeholder 5" descr="signs"/>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723147" y="1481029"/>
            <a:ext cx="4038600" cy="2627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186989" y="4250289"/>
            <a:ext cx="4764505" cy="1754326"/>
          </a:xfrm>
          <a:prstGeom prst="rect">
            <a:avLst/>
          </a:prstGeom>
          <a:noFill/>
        </p:spPr>
        <p:txBody>
          <a:bodyPr wrap="square" rtlCol="0">
            <a:spAutoFit/>
          </a:bodyPr>
          <a:lstStyle/>
          <a:p>
            <a:pPr lvl="1">
              <a:lnSpc>
                <a:spcPct val="90000"/>
              </a:lnSpc>
            </a:pPr>
            <a:r>
              <a:rPr lang="en-US" altLang="en-US" sz="2400" dirty="0" smtClean="0"/>
              <a:t>-  Signs </a:t>
            </a:r>
            <a:r>
              <a:rPr lang="en-US" altLang="en-US" sz="2400" dirty="0"/>
              <a:t>must be easily read from a distance of 20 feet and must appear in non-English languages common to the patient population (i.e., Spanish)</a:t>
            </a:r>
          </a:p>
        </p:txBody>
      </p:sp>
      <p:sp>
        <p:nvSpPr>
          <p:cNvPr id="7" name="TextBox 6"/>
          <p:cNvSpPr txBox="1"/>
          <p:nvPr/>
        </p:nvSpPr>
        <p:spPr>
          <a:xfrm>
            <a:off x="457200" y="1034003"/>
            <a:ext cx="8229600" cy="757130"/>
          </a:xfrm>
          <a:prstGeom prst="rect">
            <a:avLst/>
          </a:prstGeom>
          <a:noFill/>
        </p:spPr>
        <p:txBody>
          <a:bodyPr wrap="square" rtlCol="0">
            <a:spAutoFit/>
          </a:bodyPr>
          <a:lstStyle/>
          <a:p>
            <a:pPr marL="457200" indent="-457200">
              <a:lnSpc>
                <a:spcPct val="90000"/>
              </a:lnSpc>
              <a:buFont typeface="+mj-lt"/>
              <a:buAutoNum type="arabicPeriod" startAt="15"/>
            </a:pPr>
            <a:r>
              <a:rPr lang="en-US" altLang="en-US" sz="2400" b="1" dirty="0"/>
              <a:t>Post EMTALA signs </a:t>
            </a:r>
            <a:r>
              <a:rPr lang="en-US" altLang="en-US" sz="2400" dirty="0"/>
              <a:t>in the ED and other areas where patients will see them </a:t>
            </a:r>
          </a:p>
        </p:txBody>
      </p:sp>
    </p:spTree>
    <p:extLst>
      <p:ext uri="{BB962C8B-B14F-4D97-AF65-F5344CB8AC3E}">
        <p14:creationId xmlns:p14="http://schemas.microsoft.com/office/powerpoint/2010/main" val="71015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192505" y="471196"/>
            <a:ext cx="8710863" cy="990600"/>
          </a:xfrm>
        </p:spPr>
        <p:txBody>
          <a:bodyPr>
            <a:noAutofit/>
          </a:bodyPr>
          <a:lstStyle/>
          <a:p>
            <a:r>
              <a:rPr lang="en-US" altLang="en-US" sz="2000" b="1" dirty="0" smtClean="0"/>
              <a:t>   </a:t>
            </a:r>
            <a:r>
              <a:rPr lang="en-US" altLang="en-US" sz="3200" b="1" u="sng" dirty="0">
                <a:solidFill>
                  <a:srgbClr val="0070C0"/>
                </a:solidFill>
              </a:rPr>
              <a:t>What if a patient under the age of 18 presents for emergency services without their parent present?</a:t>
            </a:r>
          </a:p>
        </p:txBody>
      </p:sp>
      <p:sp>
        <p:nvSpPr>
          <p:cNvPr id="4" name="Rectangle 3"/>
          <p:cNvSpPr txBox="1">
            <a:spLocks noChangeArrowheads="1"/>
          </p:cNvSpPr>
          <p:nvPr/>
        </p:nvSpPr>
        <p:spPr>
          <a:xfrm>
            <a:off x="381000" y="1683143"/>
            <a:ext cx="8229600" cy="398990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2400" dirty="0" smtClean="0"/>
              <a:t>ED personnel will attempt to obtain consent to treat from an appropriate person such as the child’s parent, legal guardian, or local authority responsible for the child. </a:t>
            </a:r>
          </a:p>
          <a:p>
            <a:pPr>
              <a:lnSpc>
                <a:spcPct val="80000"/>
              </a:lnSpc>
            </a:pPr>
            <a:endParaRPr lang="en-US" altLang="en-US" sz="800" dirty="0" smtClean="0"/>
          </a:p>
          <a:p>
            <a:pPr>
              <a:lnSpc>
                <a:spcPct val="80000"/>
              </a:lnSpc>
            </a:pPr>
            <a:r>
              <a:rPr lang="en-US" altLang="en-US" sz="2400" dirty="0" smtClean="0"/>
              <a:t>If unable to obtain consent, the medical provider in charge of the child’s care will determine what is in the best interest of the child.</a:t>
            </a:r>
          </a:p>
          <a:p>
            <a:pPr>
              <a:lnSpc>
                <a:spcPct val="80000"/>
              </a:lnSpc>
            </a:pPr>
            <a:endParaRPr lang="en-US" altLang="en-US" sz="800" dirty="0" smtClean="0"/>
          </a:p>
          <a:p>
            <a:pPr>
              <a:lnSpc>
                <a:spcPct val="80000"/>
              </a:lnSpc>
            </a:pPr>
            <a:r>
              <a:rPr lang="en-US" altLang="en-US" sz="2400" dirty="0" smtClean="0"/>
              <a:t>Consent for treatment of life-threatening conditions may be </a:t>
            </a:r>
            <a:r>
              <a:rPr lang="en-US" altLang="en-US" sz="2400" b="1" dirty="0" smtClean="0"/>
              <a:t>inferred </a:t>
            </a:r>
            <a:r>
              <a:rPr lang="en-US" altLang="en-US" sz="2400" dirty="0" smtClean="0"/>
              <a:t>if there is not enough time to obtain written consent. Examples include a child critically injured and bleeding heavily after being hit by a car, or a child in active labor and close to delivering a baby.  Written consent will be obtained as soon as possible afterwards.</a:t>
            </a:r>
          </a:p>
          <a:p>
            <a:pPr>
              <a:lnSpc>
                <a:spcPct val="80000"/>
              </a:lnSpc>
              <a:buFont typeface="Wingdings" panose="05000000000000000000" pitchFamily="2" charset="2"/>
              <a:buNone/>
            </a:pPr>
            <a:endParaRPr lang="en-US" altLang="en-US" sz="2400" dirty="0" smtClean="0"/>
          </a:p>
        </p:txBody>
      </p:sp>
    </p:spTree>
    <p:extLst>
      <p:ext uri="{BB962C8B-B14F-4D97-AF65-F5344CB8AC3E}">
        <p14:creationId xmlns:p14="http://schemas.microsoft.com/office/powerpoint/2010/main" val="29825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270059"/>
            <a:ext cx="8229600" cy="976114"/>
          </a:xfrm>
        </p:spPr>
        <p:txBody>
          <a:bodyPr>
            <a:normAutofit/>
          </a:bodyPr>
          <a:lstStyle/>
          <a:p>
            <a:pPr eaLnBrk="1" hangingPunct="1"/>
            <a:r>
              <a:rPr lang="en-US" altLang="en-US" sz="4800" b="1" u="sng" dirty="0">
                <a:solidFill>
                  <a:srgbClr val="0070C0"/>
                </a:solidFill>
              </a:rPr>
              <a:t>References</a:t>
            </a:r>
          </a:p>
        </p:txBody>
      </p:sp>
      <p:sp>
        <p:nvSpPr>
          <p:cNvPr id="4" name="Rectangle 3"/>
          <p:cNvSpPr txBox="1">
            <a:spLocks noChangeArrowheads="1"/>
          </p:cNvSpPr>
          <p:nvPr/>
        </p:nvSpPr>
        <p:spPr>
          <a:xfrm>
            <a:off x="457200" y="1509515"/>
            <a:ext cx="8229600" cy="41292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en-US" sz="2000" dirty="0" smtClean="0"/>
              <a:t>42 USC Section 1395dd</a:t>
            </a:r>
          </a:p>
          <a:p>
            <a:pPr marL="0" indent="0">
              <a:buFont typeface="Wingdings" panose="05000000000000000000" pitchFamily="2" charset="2"/>
              <a:buNone/>
            </a:pPr>
            <a:endParaRPr lang="en-US" altLang="en-US" sz="2000" dirty="0" smtClean="0"/>
          </a:p>
          <a:p>
            <a:pPr marL="0" indent="0">
              <a:buFont typeface="Wingdings" panose="05000000000000000000" pitchFamily="2" charset="2"/>
              <a:buNone/>
            </a:pPr>
            <a:r>
              <a:rPr lang="en-US" altLang="en-US" sz="2000" dirty="0" smtClean="0"/>
              <a:t>American College of Emergency Physicians. (2012). </a:t>
            </a:r>
            <a:r>
              <a:rPr lang="en-US" altLang="en-US" sz="2000" i="1" dirty="0" smtClean="0"/>
              <a:t>EMTALA. </a:t>
            </a:r>
            <a:r>
              <a:rPr lang="en-US" altLang="en-US" sz="2000" dirty="0" smtClean="0"/>
              <a:t>Retrieved </a:t>
            </a:r>
          </a:p>
          <a:p>
            <a:pPr marL="0" indent="0">
              <a:buFont typeface="Wingdings" panose="05000000000000000000" pitchFamily="2" charset="2"/>
              <a:buNone/>
            </a:pPr>
            <a:r>
              <a:rPr lang="en-US" altLang="en-US" sz="2000" dirty="0" smtClean="0"/>
              <a:t>     9/1/2012 from: </a:t>
            </a:r>
            <a:r>
              <a:rPr lang="en-US" altLang="en-US" sz="2000" dirty="0" smtClean="0">
                <a:hlinkClick r:id="rId4"/>
              </a:rPr>
              <a:t>http://www.acep.org/content.aspx?id=25936</a:t>
            </a:r>
            <a:endParaRPr lang="en-US" altLang="en-US" sz="2000" dirty="0" smtClean="0"/>
          </a:p>
          <a:p>
            <a:pPr marL="0" indent="0">
              <a:buFont typeface="Wingdings" panose="05000000000000000000" pitchFamily="2" charset="2"/>
              <a:buNone/>
            </a:pPr>
            <a:endParaRPr lang="en-US" altLang="en-US" sz="2000" dirty="0" smtClean="0"/>
          </a:p>
          <a:p>
            <a:pPr marL="0" indent="0">
              <a:buFont typeface="Wingdings" panose="05000000000000000000" pitchFamily="2" charset="2"/>
              <a:buNone/>
            </a:pPr>
            <a:r>
              <a:rPr lang="en-US" altLang="en-US" sz="2000" dirty="0" smtClean="0"/>
              <a:t>Taylor, M.  Sigma Theta Tau International. </a:t>
            </a:r>
            <a:r>
              <a:rPr lang="en-US" altLang="en-US" sz="2000" i="1" dirty="0" smtClean="0"/>
              <a:t>Will a child be treated in the </a:t>
            </a:r>
          </a:p>
          <a:p>
            <a:pPr marL="0" indent="0">
              <a:buFont typeface="Wingdings" panose="05000000000000000000" pitchFamily="2" charset="2"/>
              <a:buNone/>
            </a:pPr>
            <a:r>
              <a:rPr lang="en-US" altLang="en-US" sz="2000" i="1" dirty="0" smtClean="0"/>
              <a:t>     emergency room if unaccompanied by an adult? </a:t>
            </a:r>
            <a:r>
              <a:rPr lang="en-US" altLang="en-US" sz="2000" dirty="0" smtClean="0"/>
              <a:t>Retrieved </a:t>
            </a:r>
          </a:p>
          <a:p>
            <a:pPr marL="0" indent="0">
              <a:buFont typeface="Wingdings" panose="05000000000000000000" pitchFamily="2" charset="2"/>
              <a:buNone/>
            </a:pPr>
            <a:r>
              <a:rPr lang="en-US" altLang="en-US" sz="2000" dirty="0" smtClean="0"/>
              <a:t>     8/12/2012 from: </a:t>
            </a:r>
          </a:p>
          <a:p>
            <a:pPr marL="0" indent="0">
              <a:buFont typeface="Wingdings" panose="05000000000000000000" pitchFamily="2" charset="2"/>
              <a:buNone/>
            </a:pPr>
            <a:r>
              <a:rPr lang="en-US" altLang="en-US" sz="2000" dirty="0" smtClean="0"/>
              <a:t>     </a:t>
            </a:r>
            <a:r>
              <a:rPr lang="en-US" altLang="en-US" sz="2000" dirty="0" smtClean="0">
                <a:hlinkClick r:id="rId5"/>
              </a:rPr>
              <a:t>http://www.sharecare.com/question/emergency-room-unescorted-by-adult</a:t>
            </a:r>
            <a:endParaRPr lang="en-US" altLang="en-US" sz="2000" dirty="0" smtClean="0"/>
          </a:p>
          <a:p>
            <a:pPr marL="0" indent="0">
              <a:buFont typeface="Wingdings" panose="05000000000000000000" pitchFamily="2" charset="2"/>
              <a:buNone/>
            </a:pPr>
            <a:endParaRPr lang="en-US" altLang="en-US" sz="2000" i="1" dirty="0" smtClean="0"/>
          </a:p>
          <a:p>
            <a:pPr marL="0" indent="0">
              <a:buFont typeface="Wingdings" panose="05000000000000000000" pitchFamily="2" charset="2"/>
              <a:buNone/>
            </a:pPr>
            <a:endParaRPr lang="en-US" altLang="en-US" sz="2400" dirty="0" smtClean="0"/>
          </a:p>
          <a:p>
            <a:pPr marL="0" indent="0">
              <a:buFont typeface="Wingdings" panose="05000000000000000000" pitchFamily="2" charset="2"/>
              <a:buNone/>
            </a:pPr>
            <a:endParaRPr lang="en-US" altLang="en-US" sz="2400" dirty="0" smtClean="0"/>
          </a:p>
          <a:p>
            <a:pPr marL="0" indent="0">
              <a:buFont typeface="Wingdings" panose="05000000000000000000" pitchFamily="2" charset="2"/>
              <a:buNone/>
            </a:pPr>
            <a:endParaRPr lang="en-US" altLang="en-US" sz="2400" dirty="0" smtClean="0"/>
          </a:p>
        </p:txBody>
      </p:sp>
    </p:spTree>
    <p:extLst>
      <p:ext uri="{BB962C8B-B14F-4D97-AF65-F5344CB8AC3E}">
        <p14:creationId xmlns:p14="http://schemas.microsoft.com/office/powerpoint/2010/main" val="154091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5" name="Rectangle 3"/>
          <p:cNvSpPr>
            <a:spLocks noGrp="1" noChangeArrowheads="1"/>
          </p:cNvSpPr>
          <p:nvPr>
            <p:ph type="body" sz="half" idx="1"/>
          </p:nvPr>
        </p:nvSpPr>
        <p:spPr>
          <a:xfrm>
            <a:off x="636037" y="2158584"/>
            <a:ext cx="4038600" cy="1856792"/>
          </a:xfrm>
        </p:spPr>
        <p:txBody>
          <a:bodyPr/>
          <a:lstStyle/>
          <a:p>
            <a:r>
              <a:rPr lang="en-US" altLang="en-US" sz="2800" b="1" u="sng" dirty="0" smtClean="0">
                <a:solidFill>
                  <a:srgbClr val="FF0000"/>
                </a:solidFill>
              </a:rPr>
              <a:t>Any </a:t>
            </a:r>
            <a:r>
              <a:rPr lang="en-US" altLang="en-US" sz="2800" dirty="0" smtClean="0">
                <a:solidFill>
                  <a:srgbClr val="FF0000"/>
                </a:solidFill>
              </a:rPr>
              <a:t>patient who </a:t>
            </a:r>
            <a:r>
              <a:rPr lang="en-US" altLang="en-US" sz="2800" b="1" dirty="0" smtClean="0">
                <a:solidFill>
                  <a:srgbClr val="FF0000"/>
                </a:solidFill>
              </a:rPr>
              <a:t>presents</a:t>
            </a:r>
            <a:r>
              <a:rPr lang="en-US" altLang="en-US" sz="2800" dirty="0" smtClean="0">
                <a:solidFill>
                  <a:srgbClr val="FF0000"/>
                </a:solidFill>
              </a:rPr>
              <a:t> to EPCH and requests emergency services is subject to EMTALA.</a:t>
            </a:r>
          </a:p>
        </p:txBody>
      </p:sp>
      <p:pic>
        <p:nvPicPr>
          <p:cNvPr id="6" name="Picture 5" descr="3JS7ECAAFDS7ECAJ5AS57CAWNHWZVCAXXPK8FCARU3HQXCAL5JIXACA5K32OYCABKWAIQCA4EUTZUCANHGIJNCABOZZP2CA0CJ43UCA5E42YHCARNL527CAEIVZOTCAWWLO5MCAGSMYT2CAS63GNZCAFD49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674637" y="2044865"/>
            <a:ext cx="4016470" cy="26727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636037" y="475205"/>
            <a:ext cx="8041432" cy="1569660"/>
          </a:xfrm>
          <a:prstGeom prst="rect">
            <a:avLst/>
          </a:prstGeom>
          <a:noFill/>
        </p:spPr>
        <p:txBody>
          <a:bodyPr wrap="square" rtlCol="0">
            <a:spAutoFit/>
          </a:bodyPr>
          <a:lstStyle/>
          <a:p>
            <a:pPr algn="ctr">
              <a:spcBef>
                <a:spcPct val="0"/>
              </a:spcBef>
            </a:pPr>
            <a:r>
              <a:rPr lang="en-US" sz="4800" b="1" u="sng" dirty="0">
                <a:solidFill>
                  <a:srgbClr val="0070C0"/>
                </a:solidFill>
                <a:latin typeface="+mj-lt"/>
                <a:ea typeface="+mj-ea"/>
                <a:cs typeface="+mj-cs"/>
              </a:rPr>
              <a:t>What triggers EPCH’s EMTALA obligations?</a:t>
            </a:r>
          </a:p>
        </p:txBody>
      </p:sp>
      <p:sp>
        <p:nvSpPr>
          <p:cNvPr id="2" name="TextBox 1"/>
          <p:cNvSpPr txBox="1"/>
          <p:nvPr/>
        </p:nvSpPr>
        <p:spPr>
          <a:xfrm>
            <a:off x="356135" y="4676160"/>
            <a:ext cx="8532796" cy="1815882"/>
          </a:xfrm>
          <a:prstGeom prst="rect">
            <a:avLst/>
          </a:prstGeom>
          <a:noFill/>
        </p:spPr>
        <p:txBody>
          <a:bodyPr wrap="square" rtlCol="0">
            <a:spAutoFit/>
          </a:bodyPr>
          <a:lstStyle/>
          <a:p>
            <a:pPr algn="ctr"/>
            <a:r>
              <a:rPr lang="en-US" sz="2800" b="1" u="sng" dirty="0" smtClean="0"/>
              <a:t>ALL Patients that present to EPCH ED </a:t>
            </a:r>
            <a:r>
              <a:rPr lang="en-US" sz="2800" b="1" dirty="0" smtClean="0"/>
              <a:t>must be accounted for on the </a:t>
            </a:r>
            <a:r>
              <a:rPr lang="en-US" sz="2800" b="1" u="sng" dirty="0" smtClean="0">
                <a:solidFill>
                  <a:srgbClr val="FF0000"/>
                </a:solidFill>
              </a:rPr>
              <a:t>Central log</a:t>
            </a:r>
            <a:r>
              <a:rPr lang="en-US" sz="2800" b="1" dirty="0" smtClean="0"/>
              <a:t>.  Name, Date/Time of Service and Disposition (AMA, Discharge Home, Admit Inpatient, etc…)</a:t>
            </a:r>
            <a:endParaRPr lang="en-US" sz="2800" b="1" dirty="0"/>
          </a:p>
        </p:txBody>
      </p:sp>
    </p:spTree>
    <p:extLst>
      <p:ext uri="{BB962C8B-B14F-4D97-AF65-F5344CB8AC3E}">
        <p14:creationId xmlns:p14="http://schemas.microsoft.com/office/powerpoint/2010/main" val="403201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6" name="Title 2"/>
          <p:cNvSpPr>
            <a:spLocks noGrp="1"/>
          </p:cNvSpPr>
          <p:nvPr>
            <p:ph type="title"/>
          </p:nvPr>
        </p:nvSpPr>
        <p:spPr>
          <a:xfrm>
            <a:off x="990600" y="212909"/>
            <a:ext cx="7543800" cy="1019543"/>
          </a:xfrm>
        </p:spPr>
        <p:txBody>
          <a:bodyPr>
            <a:normAutofit/>
          </a:bodyPr>
          <a:lstStyle/>
          <a:p>
            <a:pPr algn="ctr"/>
            <a:r>
              <a:rPr lang="en-US" sz="4800" b="1" u="sng" dirty="0">
                <a:solidFill>
                  <a:srgbClr val="0070C0"/>
                </a:solidFill>
              </a:rPr>
              <a:t>Important Take-Away</a:t>
            </a:r>
          </a:p>
        </p:txBody>
      </p:sp>
      <p:sp>
        <p:nvSpPr>
          <p:cNvPr id="7" name="Rectangle 3"/>
          <p:cNvSpPr>
            <a:spLocks noGrp="1" noChangeArrowheads="1"/>
          </p:cNvSpPr>
          <p:nvPr>
            <p:ph idx="1"/>
          </p:nvPr>
        </p:nvSpPr>
        <p:spPr>
          <a:xfrm>
            <a:off x="762000" y="1314656"/>
            <a:ext cx="8001000" cy="762000"/>
          </a:xfrm>
        </p:spPr>
        <p:txBody>
          <a:bodyPr>
            <a:normAutofit lnSpcReduction="10000"/>
          </a:bodyPr>
          <a:lstStyle/>
          <a:p>
            <a:pPr marL="0" indent="0" algn="ctr" eaLnBrk="1" hangingPunct="1">
              <a:buNone/>
            </a:pPr>
            <a:r>
              <a:rPr lang="en-US" altLang="en-US" sz="2400" b="1" dirty="0" smtClean="0">
                <a:solidFill>
                  <a:srgbClr val="FF0000"/>
                </a:solidFill>
              </a:rPr>
              <a:t>Contact your Compliance Department with questions or to report a suspected violation</a:t>
            </a:r>
          </a:p>
          <a:p>
            <a:pPr eaLnBrk="1" hangingPunct="1"/>
            <a:endParaRPr lang="en-US" altLang="en-US" sz="2800" b="1" dirty="0" smtClean="0">
              <a:solidFill>
                <a:srgbClr val="FFC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26712" y="2351233"/>
            <a:ext cx="3533090" cy="184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a:xfrm>
            <a:off x="337929" y="3986023"/>
            <a:ext cx="3254429" cy="1905000"/>
          </a:xfrm>
          <a:prstGeom prst="rect">
            <a:avLst/>
          </a:prstGeom>
        </p:spPr>
        <p:txBody>
          <a:bodyPr vert="horz" lIns="91440" tIns="45720" rIns="91440" bIns="45720" rtlCol="0" anchor="ctr">
            <a:normAutofit/>
          </a:bodyPr>
          <a:lst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n-US" altLang="en-US" sz="1400" b="1" dirty="0" smtClean="0">
                <a:effectLst/>
                <a:cs typeface="Times New Roman" pitchFamily="18" charset="0"/>
              </a:rPr>
              <a:t>Chief Compliance Officer </a:t>
            </a:r>
          </a:p>
          <a:p>
            <a:pPr marL="0" indent="0" algn="ctr">
              <a:buNone/>
            </a:pPr>
            <a:r>
              <a:rPr lang="en-US" altLang="en-US" sz="1400" b="1" dirty="0" smtClean="0">
                <a:effectLst/>
              </a:rPr>
              <a:t>(</a:t>
            </a:r>
            <a:r>
              <a:rPr lang="en-US" altLang="en-US" sz="1400" b="1" dirty="0">
                <a:effectLst/>
              </a:rPr>
              <a:t>915) </a:t>
            </a:r>
            <a:r>
              <a:rPr lang="en-US" altLang="en-US" sz="1400" b="1" dirty="0" smtClean="0">
                <a:effectLst/>
              </a:rPr>
              <a:t>521-7523 or Ext # 80501</a:t>
            </a:r>
          </a:p>
          <a:p>
            <a:pPr marL="211137" indent="0" algn="ctr">
              <a:buNone/>
            </a:pPr>
            <a:r>
              <a:rPr lang="en-US" altLang="en-US" sz="1400" b="1" dirty="0" smtClean="0">
                <a:effectLst/>
              </a:rPr>
              <a:t>CGibson@umcelpaso.org</a:t>
            </a:r>
            <a:endParaRPr lang="en-US" altLang="en-US" sz="1400" b="1" dirty="0">
              <a:effectLst/>
            </a:endParaRPr>
          </a:p>
          <a:p>
            <a:pPr marL="1033463" lvl="1" indent="-455613">
              <a:buFontTx/>
              <a:buNone/>
            </a:pPr>
            <a:endParaRPr lang="en-US" altLang="en-US" sz="1400" dirty="0">
              <a:latin typeface="Arial Narrow" pitchFamily="34" charset="0"/>
            </a:endParaRPr>
          </a:p>
        </p:txBody>
      </p:sp>
      <p:sp>
        <p:nvSpPr>
          <p:cNvPr id="10" name="Rectangle 3"/>
          <p:cNvSpPr txBox="1">
            <a:spLocks noChangeArrowheads="1"/>
          </p:cNvSpPr>
          <p:nvPr/>
        </p:nvSpPr>
        <p:spPr>
          <a:xfrm>
            <a:off x="5486400" y="3954811"/>
            <a:ext cx="3759340" cy="1905000"/>
          </a:xfrm>
          <a:prstGeom prst="rect">
            <a:avLst/>
          </a:prstGeom>
        </p:spPr>
        <p:txBody>
          <a:bodyPr vert="horz" lIns="91440" tIns="45720" rIns="91440" bIns="45720" rtlCol="0" anchor="ctr">
            <a:normAutofit/>
          </a:bodyPr>
          <a:lst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None/>
            </a:pPr>
            <a:r>
              <a:rPr lang="en-US" altLang="en-US" sz="1400" b="1" dirty="0" smtClean="0">
                <a:effectLst/>
              </a:rPr>
              <a:t>Asst. Compliance Officer</a:t>
            </a:r>
            <a:endParaRPr lang="en-US" altLang="en-US" sz="1400" b="1" dirty="0">
              <a:effectLst/>
            </a:endParaRPr>
          </a:p>
          <a:p>
            <a:pPr marL="0" indent="0" algn="ctr">
              <a:buNone/>
            </a:pPr>
            <a:r>
              <a:rPr lang="en-US" altLang="en-US" sz="1400" b="1" dirty="0">
                <a:effectLst/>
              </a:rPr>
              <a:t>(915) </a:t>
            </a:r>
            <a:r>
              <a:rPr lang="en-US" altLang="en-US" sz="1400" b="1" dirty="0" smtClean="0">
                <a:effectLst/>
              </a:rPr>
              <a:t>242-8529 or Ext# 80505</a:t>
            </a:r>
            <a:endParaRPr lang="en-US" altLang="en-US" sz="1400" b="1" dirty="0">
              <a:effectLst/>
            </a:endParaRPr>
          </a:p>
          <a:p>
            <a:pPr marL="211137" indent="0" algn="ctr">
              <a:buNone/>
            </a:pPr>
            <a:r>
              <a:rPr lang="en-US" altLang="en-US" sz="1400" b="1" dirty="0" smtClean="0">
                <a:effectLst/>
              </a:rPr>
              <a:t>Monica.Perches@elpasochildrens.org</a:t>
            </a:r>
            <a:endParaRPr lang="en-US" altLang="en-US" sz="1400" b="1" dirty="0">
              <a:effectLst/>
            </a:endParaRPr>
          </a:p>
          <a:p>
            <a:pPr marL="1033463" lvl="1" indent="-455613">
              <a:buFontTx/>
              <a:buNone/>
            </a:pPr>
            <a:endParaRPr lang="en-US" altLang="en-US" sz="1400" b="1" dirty="0">
              <a:effectLst/>
            </a:endParaRPr>
          </a:p>
        </p:txBody>
      </p:sp>
      <p:pic>
        <p:nvPicPr>
          <p:cNvPr id="11" name="Picture 10"/>
          <p:cNvPicPr/>
          <p:nvPr/>
        </p:nvPicPr>
        <p:blipFill>
          <a:blip r:embed="rId5" cstate="email">
            <a:extLst>
              <a:ext uri="{28A0092B-C50C-407E-A947-70E740481C1C}">
                <a14:useLocalDpi xmlns:a14="http://schemas.microsoft.com/office/drawing/2010/main"/>
              </a:ext>
            </a:extLst>
          </a:blip>
          <a:stretch>
            <a:fillRect/>
          </a:stretch>
        </p:blipFill>
        <p:spPr>
          <a:xfrm>
            <a:off x="1325368" y="3043632"/>
            <a:ext cx="929005" cy="1152525"/>
          </a:xfrm>
          <a:prstGeom prst="rect">
            <a:avLst/>
          </a:prstGeom>
          <a:ln>
            <a:noFill/>
          </a:ln>
          <a:effectLst>
            <a:outerShdw blurRad="190500" algn="tl" rotWithShape="0">
              <a:srgbClr val="000000">
                <a:alpha val="70000"/>
              </a:srgbClr>
            </a:outerShdw>
          </a:effectLst>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6932142" y="3043632"/>
            <a:ext cx="1019162" cy="10324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51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Text Box 2"/>
          <p:cNvSpPr txBox="1">
            <a:spLocks noChangeArrowheads="1"/>
          </p:cNvSpPr>
          <p:nvPr/>
        </p:nvSpPr>
        <p:spPr bwMode="auto">
          <a:xfrm>
            <a:off x="838200" y="0"/>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9145F"/>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F21212"/>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FFB115"/>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rgbClr val="29145F"/>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2121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2121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2121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2121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2121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None/>
            </a:pPr>
            <a:r>
              <a:rPr lang="en-US" altLang="en-US" sz="3600" dirty="0">
                <a:solidFill>
                  <a:schemeClr val="tx2"/>
                </a:solidFill>
                <a:latin typeface="Times New Roman" panose="02020603050405020304" pitchFamily="18" charset="0"/>
              </a:rPr>
              <a:t>  </a:t>
            </a:r>
            <a:endParaRPr lang="en-US" altLang="en-US" sz="4800" b="1" u="sng" dirty="0">
              <a:solidFill>
                <a:srgbClr val="FF0000"/>
              </a:solidFill>
              <a:latin typeface="+mj-lt"/>
              <a:ea typeface="+mj-ea"/>
              <a:cs typeface="+mj-cs"/>
            </a:endParaRPr>
          </a:p>
        </p:txBody>
      </p:sp>
      <p:pic>
        <p:nvPicPr>
          <p:cNvPr id="4" name="Picture 4" descr="SE"/>
          <p:cNvPicPr>
            <a:picLocks noChangeAspect="1" noChangeArrowheads="1"/>
          </p:cNvPicPr>
          <p:nvPr/>
        </p:nvPicPr>
        <p:blipFill>
          <a:blip r:embed="rId4">
            <a:extLst>
              <a:ext uri="{28A0092B-C50C-407E-A947-70E740481C1C}">
                <a14:useLocalDpi xmlns:a14="http://schemas.microsoft.com/office/drawing/2010/main" val="0"/>
              </a:ext>
            </a:extLst>
          </a:blip>
          <a:srcRect l="13484" t="5243" r="9277" b="14157"/>
          <a:stretch>
            <a:fillRect/>
          </a:stretch>
        </p:blipFill>
        <p:spPr bwMode="auto">
          <a:xfrm>
            <a:off x="419100" y="323165"/>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2"/>
          <p:cNvSpPr txBox="1">
            <a:spLocks noChangeArrowheads="1"/>
          </p:cNvSpPr>
          <p:nvPr/>
        </p:nvSpPr>
        <p:spPr bwMode="auto">
          <a:xfrm>
            <a:off x="2898775" y="5199965"/>
            <a:ext cx="3044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29145F"/>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rgbClr val="F21212"/>
              </a:buClr>
              <a:buSzPct val="8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rgbClr val="FFB115"/>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rgbClr val="29145F"/>
              </a:buClr>
              <a:buSzPct val="7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2121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2121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2121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2121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2121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4400" dirty="0">
                <a:solidFill>
                  <a:srgbClr val="1C079B"/>
                </a:solidFill>
              </a:rPr>
              <a:t>Thank You!</a:t>
            </a:r>
          </a:p>
        </p:txBody>
      </p:sp>
    </p:spTree>
    <p:extLst>
      <p:ext uri="{BB962C8B-B14F-4D97-AF65-F5344CB8AC3E}">
        <p14:creationId xmlns:p14="http://schemas.microsoft.com/office/powerpoint/2010/main" val="340579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5" name="Rectangle 3"/>
          <p:cNvSpPr>
            <a:spLocks noGrp="1" noChangeArrowheads="1"/>
          </p:cNvSpPr>
          <p:nvPr>
            <p:ph type="body" sz="half" idx="1"/>
          </p:nvPr>
        </p:nvSpPr>
        <p:spPr>
          <a:xfrm>
            <a:off x="259307" y="2044865"/>
            <a:ext cx="8625385" cy="739278"/>
          </a:xfrm>
        </p:spPr>
        <p:txBody>
          <a:bodyPr>
            <a:normAutofit/>
          </a:bodyPr>
          <a:lstStyle/>
          <a:p>
            <a:pPr algn="ctr"/>
            <a:r>
              <a:rPr lang="en-US" altLang="en-US" i="1" dirty="0" smtClean="0">
                <a:solidFill>
                  <a:srgbClr val="FF0000"/>
                </a:solidFill>
              </a:rPr>
              <a:t>EPCH has adopted and implemented the Policy Statement issued by the American Academy of Pediatrics in September 2017.</a:t>
            </a:r>
          </a:p>
        </p:txBody>
      </p:sp>
      <p:sp>
        <p:nvSpPr>
          <p:cNvPr id="7" name="TextBox 6"/>
          <p:cNvSpPr txBox="1"/>
          <p:nvPr/>
        </p:nvSpPr>
        <p:spPr>
          <a:xfrm>
            <a:off x="636037" y="475205"/>
            <a:ext cx="8041432" cy="1569660"/>
          </a:xfrm>
          <a:prstGeom prst="rect">
            <a:avLst/>
          </a:prstGeom>
          <a:noFill/>
        </p:spPr>
        <p:txBody>
          <a:bodyPr wrap="square" rtlCol="0">
            <a:spAutoFit/>
          </a:bodyPr>
          <a:lstStyle/>
          <a:p>
            <a:pPr algn="ctr">
              <a:spcBef>
                <a:spcPct val="0"/>
              </a:spcBef>
            </a:pPr>
            <a:r>
              <a:rPr lang="en-US" sz="4800" b="1" u="sng" dirty="0" smtClean="0">
                <a:solidFill>
                  <a:srgbClr val="0070C0"/>
                </a:solidFill>
                <a:latin typeface="+mj-lt"/>
                <a:ea typeface="+mj-ea"/>
                <a:cs typeface="+mj-cs"/>
              </a:rPr>
              <a:t>What are the age limits for Patients served at EPCH?</a:t>
            </a:r>
            <a:endParaRPr lang="en-US" sz="4800" b="1" u="sng" dirty="0">
              <a:solidFill>
                <a:srgbClr val="0070C0"/>
              </a:solidFill>
              <a:latin typeface="+mj-lt"/>
              <a:ea typeface="+mj-ea"/>
              <a:cs typeface="+mj-cs"/>
            </a:endParaRPr>
          </a:p>
        </p:txBody>
      </p:sp>
      <p:sp>
        <p:nvSpPr>
          <p:cNvPr id="2" name="TextBox 1"/>
          <p:cNvSpPr txBox="1"/>
          <p:nvPr/>
        </p:nvSpPr>
        <p:spPr>
          <a:xfrm>
            <a:off x="450376" y="2893325"/>
            <a:ext cx="8434316" cy="3416320"/>
          </a:xfrm>
          <a:prstGeom prst="rect">
            <a:avLst/>
          </a:prstGeom>
          <a:noFill/>
        </p:spPr>
        <p:txBody>
          <a:bodyPr wrap="square" rtlCol="0">
            <a:spAutoFit/>
          </a:bodyPr>
          <a:lstStyle/>
          <a:p>
            <a:pPr marL="285750" indent="-285750">
              <a:buFontTx/>
              <a:buChar char="-"/>
            </a:pPr>
            <a:r>
              <a:rPr lang="en-US" dirty="0" smtClean="0"/>
              <a:t>Patients up to the age of 21 yrs.</a:t>
            </a:r>
          </a:p>
          <a:p>
            <a:pPr marL="742950" lvl="1" indent="-285750">
              <a:buFontTx/>
              <a:buChar char="-"/>
            </a:pPr>
            <a:r>
              <a:rPr lang="en-US" dirty="0" smtClean="0"/>
              <a:t>Exceptions could be made when the pediatrician and family agree to an older age, particularly in the case of a child with special health care needs, AND/OR</a:t>
            </a:r>
          </a:p>
          <a:p>
            <a:pPr marL="742950" lvl="1" indent="-285750">
              <a:buFontTx/>
              <a:buChar char="-"/>
            </a:pPr>
            <a:r>
              <a:rPr lang="en-US" dirty="0" smtClean="0"/>
              <a:t>Have a previous treatment history with Facility and/or Provider</a:t>
            </a:r>
            <a:endParaRPr lang="en-US" dirty="0"/>
          </a:p>
          <a:p>
            <a:pPr lvl="1"/>
            <a:endParaRPr lang="en-US" dirty="0"/>
          </a:p>
          <a:p>
            <a:r>
              <a:rPr lang="en-US" dirty="0" smtClean="0"/>
              <a:t>Considerations when discussing the transition to adult care of the patient should include:</a:t>
            </a:r>
          </a:p>
          <a:p>
            <a:pPr marL="1257300" lvl="2" indent="-342900">
              <a:buFont typeface="+mj-lt"/>
              <a:buAutoNum type="arabicPeriod"/>
            </a:pPr>
            <a:r>
              <a:rPr lang="en-US" dirty="0" smtClean="0"/>
              <a:t>The needs of the individual patient and the family situation;</a:t>
            </a:r>
          </a:p>
          <a:p>
            <a:pPr marL="1257300" lvl="2" indent="-342900">
              <a:buFont typeface="+mj-lt"/>
              <a:buAutoNum type="arabicPeriod"/>
            </a:pPr>
            <a:r>
              <a:rPr lang="en-US" dirty="0" smtClean="0"/>
              <a:t>The training, abilities, and interests of the physicians involved</a:t>
            </a:r>
          </a:p>
          <a:p>
            <a:pPr marL="1257300" lvl="2" indent="-342900">
              <a:buFont typeface="+mj-lt"/>
              <a:buAutoNum type="arabicPeriod"/>
            </a:pPr>
            <a:endParaRPr lang="en-US" dirty="0"/>
          </a:p>
          <a:p>
            <a:pPr lvl="3" algn="r"/>
            <a:r>
              <a:rPr lang="en-US" i="1" dirty="0" smtClean="0"/>
              <a:t>*Applies to all services provided by EPCH</a:t>
            </a:r>
          </a:p>
          <a:p>
            <a:pPr marL="1200150" lvl="2" indent="-285750">
              <a:buFontTx/>
              <a:buChar char="-"/>
            </a:pPr>
            <a:endParaRPr lang="en-US" dirty="0" smtClean="0"/>
          </a:p>
        </p:txBody>
      </p:sp>
      <p:sp>
        <p:nvSpPr>
          <p:cNvPr id="4" name="Footer Placeholder 3"/>
          <p:cNvSpPr>
            <a:spLocks noGrp="1"/>
          </p:cNvSpPr>
          <p:nvPr>
            <p:ph type="ftr" sz="quarter" idx="11"/>
          </p:nvPr>
        </p:nvSpPr>
        <p:spPr>
          <a:xfrm>
            <a:off x="2755711" y="6480934"/>
            <a:ext cx="6128981" cy="249166"/>
          </a:xfrm>
        </p:spPr>
        <p:txBody>
          <a:bodyPr/>
          <a:lstStyle/>
          <a:p>
            <a:pPr algn="r"/>
            <a:r>
              <a:rPr lang="en-US" i="1" dirty="0" smtClean="0">
                <a:solidFill>
                  <a:schemeClr val="tx1"/>
                </a:solidFill>
              </a:rPr>
              <a:t>http://pediatrics.aappublications.org/content/140/3/e20172151</a:t>
            </a:r>
            <a:endParaRPr lang="en-US" i="1" dirty="0">
              <a:solidFill>
                <a:schemeClr val="tx1"/>
              </a:solidFill>
            </a:endParaRPr>
          </a:p>
        </p:txBody>
      </p:sp>
    </p:spTree>
    <p:extLst>
      <p:ext uri="{BB962C8B-B14F-4D97-AF65-F5344CB8AC3E}">
        <p14:creationId xmlns:p14="http://schemas.microsoft.com/office/powerpoint/2010/main" val="404890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5" name="Rectangle 2"/>
          <p:cNvSpPr>
            <a:spLocks noGrp="1" noChangeArrowheads="1"/>
          </p:cNvSpPr>
          <p:nvPr>
            <p:ph type="title"/>
          </p:nvPr>
        </p:nvSpPr>
        <p:spPr>
          <a:xfrm>
            <a:off x="531845" y="-20216"/>
            <a:ext cx="8229600" cy="1371600"/>
          </a:xfrm>
        </p:spPr>
        <p:txBody>
          <a:bodyPr>
            <a:normAutofit/>
          </a:bodyPr>
          <a:lstStyle/>
          <a:p>
            <a:pPr algn="ctr"/>
            <a:r>
              <a:rPr lang="en-US" altLang="en-US" sz="4800" b="1" u="sng" dirty="0">
                <a:solidFill>
                  <a:srgbClr val="0070C0"/>
                </a:solidFill>
              </a:rPr>
              <a:t>“Presenting” to EPCH</a:t>
            </a:r>
          </a:p>
        </p:txBody>
      </p:sp>
      <p:sp>
        <p:nvSpPr>
          <p:cNvPr id="6" name="Rectangle 3"/>
          <p:cNvSpPr txBox="1">
            <a:spLocks noChangeArrowheads="1"/>
          </p:cNvSpPr>
          <p:nvPr/>
        </p:nvSpPr>
        <p:spPr>
          <a:xfrm>
            <a:off x="531845" y="1213805"/>
            <a:ext cx="8229600" cy="51869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2600" dirty="0" smtClean="0"/>
              <a:t>A patient has “presented” to EPCH when (s)he is on the EPCH campus (</a:t>
            </a:r>
            <a:r>
              <a:rPr lang="en-US" altLang="en-US" sz="2600" b="1" dirty="0" smtClean="0"/>
              <a:t>all EPCH buildings within 250 yards </a:t>
            </a:r>
            <a:r>
              <a:rPr lang="en-US" altLang="en-US" sz="2600" dirty="0" smtClean="0"/>
              <a:t>of EPCH including sidewalks and driveways)</a:t>
            </a:r>
          </a:p>
          <a:p>
            <a:pPr lvl="1">
              <a:lnSpc>
                <a:spcPct val="80000"/>
              </a:lnSpc>
            </a:pPr>
            <a:r>
              <a:rPr lang="en-US" altLang="en-US" sz="2600" i="1" dirty="0" smtClean="0">
                <a:effectLst>
                  <a:outerShdw blurRad="38100" dist="38100" dir="2700000" algn="tl">
                    <a:srgbClr val="000000">
                      <a:alpha val="43137"/>
                    </a:srgbClr>
                  </a:outerShdw>
                </a:effectLst>
              </a:rPr>
              <a:t>For example</a:t>
            </a:r>
            <a:r>
              <a:rPr lang="en-US" altLang="en-US" sz="2600" dirty="0" smtClean="0"/>
              <a:t>, if a patient parks in the visitor garage with the intention of seeking emergency care from EPCH but is unable to ambulate to the ED entrance, the patient has nonetheless “presented” to us.</a:t>
            </a:r>
          </a:p>
          <a:p>
            <a:pPr lvl="1">
              <a:lnSpc>
                <a:spcPct val="80000"/>
              </a:lnSpc>
            </a:pPr>
            <a:r>
              <a:rPr lang="en-US" altLang="en-US" sz="2600" dirty="0" smtClean="0"/>
              <a:t>Our proximity to UMC heightens the need for </a:t>
            </a:r>
            <a:r>
              <a:rPr lang="en-US" altLang="en-US" sz="2600" b="1" dirty="0" smtClean="0"/>
              <a:t>caution</a:t>
            </a:r>
            <a:r>
              <a:rPr lang="en-US" altLang="en-US" sz="2600" dirty="0" smtClean="0"/>
              <a:t> in determining whether a patient is presenting to EPCH or UMC.  This is determined by the </a:t>
            </a:r>
            <a:r>
              <a:rPr lang="en-US" altLang="en-US" sz="2600" b="1" dirty="0" smtClean="0"/>
              <a:t>patient.</a:t>
            </a:r>
            <a:r>
              <a:rPr lang="en-US" altLang="en-US" sz="2600" dirty="0" smtClean="0"/>
              <a:t> </a:t>
            </a:r>
          </a:p>
          <a:p>
            <a:pPr>
              <a:lnSpc>
                <a:spcPct val="80000"/>
              </a:lnSpc>
            </a:pPr>
            <a:r>
              <a:rPr lang="en-US" altLang="en-US" sz="2600" dirty="0" smtClean="0"/>
              <a:t>Emergency medical screening and care also extends to infants and children abandoned at the emergency department by parents or others. </a:t>
            </a:r>
          </a:p>
        </p:txBody>
      </p:sp>
    </p:spTree>
    <p:extLst>
      <p:ext uri="{BB962C8B-B14F-4D97-AF65-F5344CB8AC3E}">
        <p14:creationId xmlns:p14="http://schemas.microsoft.com/office/powerpoint/2010/main" val="207278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3" name="Rectangle 2"/>
          <p:cNvSpPr>
            <a:spLocks noGrp="1" noChangeArrowheads="1"/>
          </p:cNvSpPr>
          <p:nvPr>
            <p:ph type="title"/>
          </p:nvPr>
        </p:nvSpPr>
        <p:spPr>
          <a:xfrm>
            <a:off x="457200" y="368560"/>
            <a:ext cx="8229600" cy="1371600"/>
          </a:xfrm>
        </p:spPr>
        <p:txBody>
          <a:bodyPr>
            <a:normAutofit fontScale="90000"/>
          </a:bodyPr>
          <a:lstStyle/>
          <a:p>
            <a:r>
              <a:rPr lang="en-US" altLang="en-US" sz="4800" b="1" u="sng" dirty="0">
                <a:solidFill>
                  <a:srgbClr val="0070C0"/>
                </a:solidFill>
              </a:rPr>
              <a:t>How Does EPCH Meet its EMTALA Obligations?</a:t>
            </a:r>
          </a:p>
        </p:txBody>
      </p:sp>
      <p:sp>
        <p:nvSpPr>
          <p:cNvPr id="4" name="Rectangle 3"/>
          <p:cNvSpPr txBox="1">
            <a:spLocks noChangeArrowheads="1"/>
          </p:cNvSpPr>
          <p:nvPr/>
        </p:nvSpPr>
        <p:spPr>
          <a:xfrm>
            <a:off x="457200" y="1892560"/>
            <a:ext cx="8229600" cy="3733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buFont typeface="Wingdings" panose="05000000000000000000" pitchFamily="2" charset="2"/>
              <a:buNone/>
            </a:pPr>
            <a:r>
              <a:rPr lang="en-US" altLang="en-US" sz="2400" b="1" u="sng" dirty="0" smtClean="0">
                <a:solidFill>
                  <a:srgbClr val="00B050"/>
                </a:solidFill>
              </a:rPr>
              <a:t>Step One: Provide Medical Screening Examination</a:t>
            </a:r>
          </a:p>
          <a:p>
            <a:pPr algn="ctr">
              <a:lnSpc>
                <a:spcPct val="80000"/>
              </a:lnSpc>
              <a:buFont typeface="Wingdings" panose="05000000000000000000" pitchFamily="2" charset="2"/>
              <a:buNone/>
            </a:pPr>
            <a:endParaRPr lang="en-US" altLang="en-US" sz="2400" b="1" u="sng" dirty="0" smtClean="0">
              <a:solidFill>
                <a:srgbClr val="00B050"/>
              </a:solidFill>
            </a:endParaRPr>
          </a:p>
          <a:p>
            <a:pPr>
              <a:lnSpc>
                <a:spcPct val="80000"/>
              </a:lnSpc>
            </a:pPr>
            <a:r>
              <a:rPr lang="en-US" altLang="en-US" sz="2000" dirty="0" smtClean="0"/>
              <a:t>Every patient </a:t>
            </a:r>
            <a:r>
              <a:rPr lang="en-US" altLang="en-US" sz="2000" b="1" i="1" dirty="0" smtClean="0"/>
              <a:t>presenting</a:t>
            </a:r>
            <a:r>
              <a:rPr lang="en-US" altLang="en-US" sz="2000" dirty="0" smtClean="0"/>
              <a:t> to EPCH requesting emergency services is entitled to a </a:t>
            </a:r>
            <a:r>
              <a:rPr lang="en-US" altLang="en-US" sz="2000" b="1" dirty="0" smtClean="0"/>
              <a:t>medical screening exam (MSE)</a:t>
            </a:r>
            <a:r>
              <a:rPr lang="en-US" altLang="en-US" sz="2000" dirty="0" smtClean="0"/>
              <a:t> by a qualified medical personnel to determine if an </a:t>
            </a:r>
            <a:r>
              <a:rPr lang="en-US" altLang="en-US" sz="2000" b="1" i="1" dirty="0" smtClean="0"/>
              <a:t>emergency medical condition (EMC)</a:t>
            </a:r>
            <a:r>
              <a:rPr lang="en-US" altLang="en-US" sz="2000" dirty="0" smtClean="0"/>
              <a:t> exists. </a:t>
            </a:r>
          </a:p>
          <a:p>
            <a:pPr>
              <a:lnSpc>
                <a:spcPct val="80000"/>
              </a:lnSpc>
            </a:pPr>
            <a:r>
              <a:rPr lang="en-US" altLang="en-US" sz="2000" dirty="0" smtClean="0"/>
              <a:t>The medical screening exam must be of sufficient scope to determine the existence of an </a:t>
            </a:r>
            <a:r>
              <a:rPr lang="en-US" altLang="en-US" sz="2000" b="1" i="1" dirty="0" smtClean="0"/>
              <a:t>emergency medical condition</a:t>
            </a:r>
            <a:r>
              <a:rPr lang="en-US" altLang="en-US" sz="2000" dirty="0" smtClean="0"/>
              <a:t>.</a:t>
            </a:r>
          </a:p>
          <a:p>
            <a:pPr>
              <a:lnSpc>
                <a:spcPct val="80000"/>
              </a:lnSpc>
              <a:buFont typeface="Wingdings" panose="05000000000000000000" pitchFamily="2" charset="2"/>
              <a:buNone/>
            </a:pPr>
            <a:endParaRPr lang="en-US" altLang="en-US" sz="2000" dirty="0" smtClean="0"/>
          </a:p>
          <a:p>
            <a:pPr>
              <a:lnSpc>
                <a:spcPct val="80000"/>
              </a:lnSpc>
            </a:pPr>
            <a:r>
              <a:rPr lang="en-US" altLang="en-US" sz="2000" b="1" dirty="0" smtClean="0">
                <a:solidFill>
                  <a:srgbClr val="FF0000"/>
                </a:solidFill>
              </a:rPr>
              <a:t>QUESTIONS RELATING TO FINANCIAL STATUS CANNOT BE ASKED BEFORE THE MSE!</a:t>
            </a:r>
          </a:p>
          <a:p>
            <a:pPr>
              <a:lnSpc>
                <a:spcPct val="80000"/>
              </a:lnSpc>
              <a:buFont typeface="Wingdings" panose="05000000000000000000" pitchFamily="2" charset="2"/>
              <a:buNone/>
            </a:pPr>
            <a:endParaRPr lang="en-US" altLang="en-US" sz="2000" dirty="0" smtClean="0">
              <a:solidFill>
                <a:srgbClr val="FF0000"/>
              </a:solidFill>
            </a:endParaRPr>
          </a:p>
          <a:p>
            <a:pPr>
              <a:lnSpc>
                <a:spcPct val="80000"/>
              </a:lnSpc>
            </a:pPr>
            <a:r>
              <a:rPr lang="en-US" altLang="en-US" sz="2400" dirty="0" smtClean="0">
                <a:solidFill>
                  <a:srgbClr val="FF0000"/>
                </a:solidFill>
              </a:rPr>
              <a:t>Triage is </a:t>
            </a:r>
            <a:r>
              <a:rPr lang="en-US" altLang="en-US" sz="2400" b="1" u="sng" dirty="0" smtClean="0">
                <a:solidFill>
                  <a:srgbClr val="FF0000"/>
                </a:solidFill>
              </a:rPr>
              <a:t>NOT</a:t>
            </a:r>
            <a:r>
              <a:rPr lang="en-US" altLang="en-US" sz="2400" dirty="0" smtClean="0">
                <a:solidFill>
                  <a:srgbClr val="FF0000"/>
                </a:solidFill>
              </a:rPr>
              <a:t> considered a MSE.</a:t>
            </a:r>
          </a:p>
          <a:p>
            <a:pPr>
              <a:lnSpc>
                <a:spcPct val="80000"/>
              </a:lnSpc>
              <a:buFont typeface="Wingdings" panose="05000000000000000000" pitchFamily="2" charset="2"/>
              <a:buNone/>
            </a:pPr>
            <a:endParaRPr lang="en-US" altLang="en-US" sz="2400" dirty="0" smtClean="0"/>
          </a:p>
        </p:txBody>
      </p:sp>
    </p:spTree>
    <p:extLst>
      <p:ext uri="{BB962C8B-B14F-4D97-AF65-F5344CB8AC3E}">
        <p14:creationId xmlns:p14="http://schemas.microsoft.com/office/powerpoint/2010/main" val="391384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7" name="Rectangle 3"/>
          <p:cNvSpPr txBox="1">
            <a:spLocks noChangeArrowheads="1"/>
          </p:cNvSpPr>
          <p:nvPr/>
        </p:nvSpPr>
        <p:spPr>
          <a:xfrm>
            <a:off x="578498" y="1661594"/>
            <a:ext cx="8229600" cy="44511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altLang="en-US" sz="2800" b="1" u="sng" dirty="0">
                <a:solidFill>
                  <a:srgbClr val="00B050"/>
                </a:solidFill>
              </a:rPr>
              <a:t>Step Two: Determine if an Emergency Medical Condition </a:t>
            </a:r>
            <a:r>
              <a:rPr lang="en-US" altLang="en-US" sz="2800" b="1" u="sng" dirty="0" smtClean="0">
                <a:solidFill>
                  <a:srgbClr val="00B050"/>
                </a:solidFill>
              </a:rPr>
              <a:t>Exists</a:t>
            </a:r>
          </a:p>
          <a:p>
            <a:pPr marL="0" indent="0" algn="ctr">
              <a:lnSpc>
                <a:spcPct val="90000"/>
              </a:lnSpc>
              <a:buNone/>
            </a:pPr>
            <a:endParaRPr lang="en-US" altLang="en-US" sz="2800" dirty="0" smtClean="0"/>
          </a:p>
          <a:p>
            <a:pPr>
              <a:lnSpc>
                <a:spcPct val="90000"/>
              </a:lnSpc>
            </a:pPr>
            <a:r>
              <a:rPr lang="en-US" altLang="en-US" sz="2400" dirty="0" smtClean="0"/>
              <a:t>Emergency Medical Condition: A condition manifesting itself by acute symptoms of sufficient severity </a:t>
            </a:r>
            <a:r>
              <a:rPr lang="en-US" altLang="en-US" sz="2400" dirty="0" smtClean="0">
                <a:solidFill>
                  <a:srgbClr val="FF0000"/>
                </a:solidFill>
              </a:rPr>
              <a:t>(including severe pain)</a:t>
            </a:r>
            <a:r>
              <a:rPr lang="en-US" altLang="en-US" sz="2400" dirty="0" smtClean="0"/>
              <a:t> such that the absence of immediate medical attention could reasonably be expected to result in placing the individual's health [or the health of an unborn child] in serious jeopardy, serious impairment to bodily functions, or serious dysfunction of bodily organs.</a:t>
            </a:r>
          </a:p>
          <a:p>
            <a:pPr>
              <a:lnSpc>
                <a:spcPct val="90000"/>
              </a:lnSpc>
            </a:pPr>
            <a:endParaRPr lang="en-US" altLang="en-US" dirty="0" smtClean="0"/>
          </a:p>
        </p:txBody>
      </p:sp>
      <p:sp>
        <p:nvSpPr>
          <p:cNvPr id="4" name="Rectangle 3"/>
          <p:cNvSpPr/>
          <p:nvPr/>
        </p:nvSpPr>
        <p:spPr>
          <a:xfrm>
            <a:off x="410547" y="245821"/>
            <a:ext cx="8565502" cy="1415772"/>
          </a:xfrm>
          <a:prstGeom prst="rect">
            <a:avLst/>
          </a:prstGeom>
        </p:spPr>
        <p:txBody>
          <a:bodyPr wrap="square">
            <a:spAutoFit/>
          </a:bodyPr>
          <a:lstStyle/>
          <a:p>
            <a:pPr algn="ctr"/>
            <a:r>
              <a:rPr lang="en-US" altLang="en-US" sz="4300" b="1" u="sng" dirty="0">
                <a:solidFill>
                  <a:srgbClr val="0070C0"/>
                </a:solidFill>
                <a:latin typeface="+mj-lt"/>
                <a:ea typeface="+mj-ea"/>
                <a:cs typeface="+mj-cs"/>
              </a:rPr>
              <a:t>How Does EPCH Meet its EMTALA Obligations?</a:t>
            </a:r>
            <a:endParaRPr lang="en-US" sz="4300" b="1" u="sng" dirty="0">
              <a:solidFill>
                <a:srgbClr val="0070C0"/>
              </a:solidFill>
              <a:latin typeface="+mj-lt"/>
              <a:ea typeface="+mj-ea"/>
              <a:cs typeface="+mj-cs"/>
            </a:endParaRPr>
          </a:p>
        </p:txBody>
      </p:sp>
    </p:spTree>
    <p:extLst>
      <p:ext uri="{BB962C8B-B14F-4D97-AF65-F5344CB8AC3E}">
        <p14:creationId xmlns:p14="http://schemas.microsoft.com/office/powerpoint/2010/main" val="26731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6" name="Rectangle 2"/>
          <p:cNvSpPr>
            <a:spLocks noGrp="1" noChangeArrowheads="1"/>
          </p:cNvSpPr>
          <p:nvPr>
            <p:ph type="title"/>
          </p:nvPr>
        </p:nvSpPr>
        <p:spPr>
          <a:xfrm>
            <a:off x="457200" y="359229"/>
            <a:ext cx="8229600" cy="1371600"/>
          </a:xfrm>
        </p:spPr>
        <p:txBody>
          <a:bodyPr>
            <a:noAutofit/>
          </a:bodyPr>
          <a:lstStyle/>
          <a:p>
            <a:r>
              <a:rPr lang="en-US" altLang="en-US" sz="4300" b="1" u="sng" dirty="0">
                <a:solidFill>
                  <a:srgbClr val="0070C0"/>
                </a:solidFill>
              </a:rPr>
              <a:t>If </a:t>
            </a:r>
            <a:r>
              <a:rPr lang="en-US" altLang="en-US" sz="4300" b="1" u="sng" dirty="0">
                <a:solidFill>
                  <a:srgbClr val="FF0000"/>
                </a:solidFill>
              </a:rPr>
              <a:t>No</a:t>
            </a:r>
            <a:r>
              <a:rPr lang="en-US" altLang="en-US" sz="4300" b="1" u="sng" dirty="0">
                <a:solidFill>
                  <a:srgbClr val="0070C0"/>
                </a:solidFill>
              </a:rPr>
              <a:t> Emergency Medical Condition Exists…</a:t>
            </a:r>
          </a:p>
        </p:txBody>
      </p:sp>
      <p:sp>
        <p:nvSpPr>
          <p:cNvPr id="7" name="Rectangle 3"/>
          <p:cNvSpPr txBox="1">
            <a:spLocks noChangeArrowheads="1"/>
          </p:cNvSpPr>
          <p:nvPr/>
        </p:nvSpPr>
        <p:spPr>
          <a:xfrm>
            <a:off x="304800" y="1502229"/>
            <a:ext cx="8305800"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None/>
            </a:pPr>
            <a:endParaRPr lang="en-US" altLang="en-US" sz="2000" dirty="0" smtClean="0">
              <a:solidFill>
                <a:srgbClr val="FF0000"/>
              </a:solidFill>
            </a:endParaRPr>
          </a:p>
          <a:p>
            <a:r>
              <a:rPr lang="en-US" altLang="en-US" sz="2400" dirty="0" smtClean="0"/>
              <a:t>When the medical screening examination, using the resources of the hospital in a manner consistent with all similar patients and regardless of payer, reveals </a:t>
            </a:r>
            <a:r>
              <a:rPr lang="en-US" altLang="en-US" sz="2400" dirty="0" smtClean="0">
                <a:solidFill>
                  <a:srgbClr val="FF0000"/>
                </a:solidFill>
              </a:rPr>
              <a:t>no EMC</a:t>
            </a:r>
            <a:r>
              <a:rPr lang="en-US" altLang="en-US" sz="2400" dirty="0" smtClean="0"/>
              <a:t>:</a:t>
            </a:r>
          </a:p>
          <a:p>
            <a:pPr lvl="1"/>
            <a:r>
              <a:rPr lang="en-US" altLang="en-US" sz="2400" dirty="0" smtClean="0"/>
              <a:t>EPCH’s “obligations” under EMTALA cease and the patient may be transferred to another hospital or level of care, or discharged.</a:t>
            </a:r>
          </a:p>
          <a:p>
            <a:endParaRPr lang="en-US" altLang="en-US" sz="2400" dirty="0" smtClean="0"/>
          </a:p>
        </p:txBody>
      </p:sp>
    </p:spTree>
    <p:extLst>
      <p:ext uri="{BB962C8B-B14F-4D97-AF65-F5344CB8AC3E}">
        <p14:creationId xmlns:p14="http://schemas.microsoft.com/office/powerpoint/2010/main" val="38514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slider 2-0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7"/>
            <a:ext cx="9144000" cy="6851283"/>
          </a:xfrm>
          <a:prstGeom prst="rect">
            <a:avLst/>
          </a:prstGeom>
        </p:spPr>
      </p:pic>
      <p:sp>
        <p:nvSpPr>
          <p:cNvPr id="6" name="Rectangle 2"/>
          <p:cNvSpPr>
            <a:spLocks noGrp="1" noChangeArrowheads="1"/>
          </p:cNvSpPr>
          <p:nvPr>
            <p:ph type="title"/>
          </p:nvPr>
        </p:nvSpPr>
        <p:spPr>
          <a:xfrm>
            <a:off x="186117" y="6717"/>
            <a:ext cx="8715122" cy="1376915"/>
          </a:xfrm>
        </p:spPr>
        <p:txBody>
          <a:bodyPr>
            <a:noAutofit/>
          </a:bodyPr>
          <a:lstStyle/>
          <a:p>
            <a:pPr algn="ctr"/>
            <a:r>
              <a:rPr lang="en-US" altLang="en-US" sz="3200" b="1" u="sng" dirty="0">
                <a:solidFill>
                  <a:srgbClr val="0070C0"/>
                </a:solidFill>
              </a:rPr>
              <a:t>EPCH’s EMTALA Obligations if Emergency Medical Condition is Diagnosed</a:t>
            </a:r>
          </a:p>
        </p:txBody>
      </p:sp>
      <p:sp>
        <p:nvSpPr>
          <p:cNvPr id="7" name="Rectangle 3"/>
          <p:cNvSpPr txBox="1">
            <a:spLocks noChangeArrowheads="1"/>
          </p:cNvSpPr>
          <p:nvPr/>
        </p:nvSpPr>
        <p:spPr>
          <a:xfrm>
            <a:off x="304799" y="1254265"/>
            <a:ext cx="8229600" cy="496606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buFont typeface="Wingdings" panose="05000000000000000000" pitchFamily="2" charset="2"/>
              <a:buNone/>
            </a:pPr>
            <a:r>
              <a:rPr lang="en-US" altLang="en-US" sz="2000" dirty="0" smtClean="0">
                <a:solidFill>
                  <a:srgbClr val="FF0000"/>
                </a:solidFill>
              </a:rPr>
              <a:t>	</a:t>
            </a:r>
            <a:r>
              <a:rPr lang="en-US" altLang="en-US" sz="3600" b="1" u="sng" dirty="0">
                <a:solidFill>
                  <a:srgbClr val="00B050"/>
                </a:solidFill>
              </a:rPr>
              <a:t>Step Three: </a:t>
            </a:r>
            <a:r>
              <a:rPr lang="en-US" altLang="en-US" sz="3600" b="1" u="sng" dirty="0" smtClean="0">
                <a:solidFill>
                  <a:srgbClr val="00B050"/>
                </a:solidFill>
              </a:rPr>
              <a:t>Stabilize/Transfer/Admit</a:t>
            </a:r>
          </a:p>
          <a:p>
            <a:pPr algn="ctr">
              <a:lnSpc>
                <a:spcPct val="90000"/>
              </a:lnSpc>
              <a:buFont typeface="Wingdings" panose="05000000000000000000" pitchFamily="2" charset="2"/>
              <a:buNone/>
            </a:pPr>
            <a:endParaRPr lang="en-US" altLang="en-US" sz="1500" b="1" u="sng" dirty="0">
              <a:solidFill>
                <a:srgbClr val="00B050"/>
              </a:solidFill>
            </a:endParaRPr>
          </a:p>
          <a:p>
            <a:pPr>
              <a:lnSpc>
                <a:spcPct val="90000"/>
              </a:lnSpc>
              <a:buFont typeface="Wingdings" panose="05000000000000000000" pitchFamily="2" charset="2"/>
              <a:buNone/>
            </a:pPr>
            <a:r>
              <a:rPr lang="en-US" altLang="en-US" sz="2000" dirty="0" smtClean="0">
                <a:solidFill>
                  <a:srgbClr val="FF0000"/>
                </a:solidFill>
              </a:rPr>
              <a:t>	</a:t>
            </a:r>
            <a:r>
              <a:rPr lang="en-US" altLang="en-US" sz="3100" b="1" dirty="0" smtClean="0">
                <a:solidFill>
                  <a:srgbClr val="FF0000"/>
                </a:solidFill>
              </a:rPr>
              <a:t>(1) Stabilize and/or Transfer</a:t>
            </a:r>
          </a:p>
          <a:p>
            <a:pPr>
              <a:lnSpc>
                <a:spcPct val="90000"/>
              </a:lnSpc>
              <a:buFont typeface="Wingdings" panose="05000000000000000000" pitchFamily="2" charset="2"/>
              <a:buNone/>
            </a:pPr>
            <a:r>
              <a:rPr lang="en-US" altLang="en-US" sz="2000" dirty="0" smtClean="0"/>
              <a:t>	</a:t>
            </a:r>
            <a:r>
              <a:rPr lang="en-US" altLang="en-US" sz="3000" dirty="0"/>
              <a:t>When the MSE reveals the existence of an Emergency Medical Condition, our obligations are as follows:</a:t>
            </a:r>
          </a:p>
          <a:p>
            <a:pPr lvl="1">
              <a:lnSpc>
                <a:spcPct val="90000"/>
              </a:lnSpc>
            </a:pPr>
            <a:r>
              <a:rPr lang="en-US" altLang="en-US" sz="3000" dirty="0"/>
              <a:t>We must provide stabilizing treatment within the capabilities and resources of the hospital.</a:t>
            </a:r>
          </a:p>
          <a:p>
            <a:pPr lvl="1">
              <a:lnSpc>
                <a:spcPct val="90000"/>
              </a:lnSpc>
            </a:pPr>
            <a:r>
              <a:rPr lang="en-US" altLang="en-US" sz="3000" dirty="0"/>
              <a:t>We may transfer the patient if the benefits outweigh the risks.</a:t>
            </a:r>
          </a:p>
          <a:p>
            <a:pPr lvl="2">
              <a:lnSpc>
                <a:spcPct val="90000"/>
              </a:lnSpc>
            </a:pPr>
            <a:r>
              <a:rPr lang="en-US" altLang="en-US" sz="2600" dirty="0"/>
              <a:t>For women in labor, the emergency medical condition is defined as existing until the delivery of the baby and placenta, or the certification by a physician or mid-wife of false labor.</a:t>
            </a:r>
          </a:p>
          <a:p>
            <a:pPr lvl="1" algn="ctr">
              <a:lnSpc>
                <a:spcPct val="90000"/>
              </a:lnSpc>
              <a:buFont typeface="Wingdings" panose="05000000000000000000" pitchFamily="2" charset="2"/>
              <a:buNone/>
            </a:pPr>
            <a:r>
              <a:rPr lang="en-US" altLang="en-US" sz="2600" b="1" u="sng" dirty="0">
                <a:solidFill>
                  <a:srgbClr val="00B050"/>
                </a:solidFill>
              </a:rPr>
              <a:t>OR…</a:t>
            </a:r>
          </a:p>
          <a:p>
            <a:pPr lvl="1">
              <a:lnSpc>
                <a:spcPct val="90000"/>
              </a:lnSpc>
              <a:buFont typeface="Wingdings" panose="05000000000000000000" pitchFamily="2" charset="2"/>
              <a:buNone/>
            </a:pPr>
            <a:r>
              <a:rPr lang="en-US" altLang="en-US" sz="3100" b="1" dirty="0">
                <a:solidFill>
                  <a:srgbClr val="FF0000"/>
                </a:solidFill>
              </a:rPr>
              <a:t>(2) Admit</a:t>
            </a:r>
          </a:p>
          <a:p>
            <a:pPr lvl="1">
              <a:lnSpc>
                <a:spcPct val="90000"/>
              </a:lnSpc>
            </a:pPr>
            <a:r>
              <a:rPr lang="en-US" altLang="en-US" sz="3000" dirty="0"/>
              <a:t>Patients with EMC admitted in good faith in order to stabilize the EMC = EMTALA obligation met.</a:t>
            </a:r>
          </a:p>
        </p:txBody>
      </p:sp>
    </p:spTree>
    <p:extLst>
      <p:ext uri="{BB962C8B-B14F-4D97-AF65-F5344CB8AC3E}">
        <p14:creationId xmlns:p14="http://schemas.microsoft.com/office/powerpoint/2010/main" val="36637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11786</TotalTime>
  <Words>2042</Words>
  <Application>Microsoft Office PowerPoint</Application>
  <PresentationFormat>On-screen Show (4:3)</PresentationFormat>
  <Paragraphs>203</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Narrow</vt:lpstr>
      <vt:lpstr>Calibri</vt:lpstr>
      <vt:lpstr>Times New Roman</vt:lpstr>
      <vt:lpstr>Wingdings</vt:lpstr>
      <vt:lpstr>Office Theme</vt:lpstr>
      <vt:lpstr>EMTALA Compliance for  ER Clinical and Non-Clinical Staff  </vt:lpstr>
      <vt:lpstr>Background Emergency Medical Treatment and Active Labor Act</vt:lpstr>
      <vt:lpstr>PowerPoint Presentation</vt:lpstr>
      <vt:lpstr>PowerPoint Presentation</vt:lpstr>
      <vt:lpstr>“Presenting” to EPCH</vt:lpstr>
      <vt:lpstr>How Does EPCH Meet its EMTALA Obligations?</vt:lpstr>
      <vt:lpstr>PowerPoint Presentation</vt:lpstr>
      <vt:lpstr>If No Emergency Medical Condition Exists…</vt:lpstr>
      <vt:lpstr>EPCH’s EMTALA Obligations if Emergency Medical Condition is Diagnosed</vt:lpstr>
      <vt:lpstr>How does EMTALA Define Stabilization?</vt:lpstr>
      <vt:lpstr>What if Stabilizing Treatment is Needed Beyond EPCH’s Resources?</vt:lpstr>
      <vt:lpstr>What is an Appropriate Transfer?</vt:lpstr>
      <vt:lpstr>Reporting Inappropriate Transfers </vt:lpstr>
      <vt:lpstr>What if the Patient/Decision Maker Refuses the Transfer or Requests a Transfer before Completing Stabilizing Treatment?</vt:lpstr>
      <vt:lpstr>EPCH’s EMTALA OBLIGATIONS AS A RECEIVING HOSPITAL</vt:lpstr>
      <vt:lpstr>Use of ED for Non-Emergency Services </vt:lpstr>
      <vt:lpstr>Potential Punishments for EMTALA Violations</vt:lpstr>
      <vt:lpstr>EMTALA Rules to Remember</vt:lpstr>
      <vt:lpstr>EMTALA Rules to Remember</vt:lpstr>
      <vt:lpstr>EMTALA Rules to Remember</vt:lpstr>
      <vt:lpstr>EMTALA Rules to Remember</vt:lpstr>
      <vt:lpstr>EMTALA Rules to Remember</vt:lpstr>
      <vt:lpstr>EMTALA Rules to Remember</vt:lpstr>
      <vt:lpstr>EMTALA Rules to Remember</vt:lpstr>
      <vt:lpstr>EMTALA Rules to Remember</vt:lpstr>
      <vt:lpstr>EMTALA Rules to Remember</vt:lpstr>
      <vt:lpstr>EMTALA Rules to Remember</vt:lpstr>
      <vt:lpstr>   What if a patient under the age of 18 presents for emergency services without their parent present?</vt:lpstr>
      <vt:lpstr>References</vt:lpstr>
      <vt:lpstr>Important Take-Away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glmacmini</dc:creator>
  <cp:lastModifiedBy>Kristine Tejeda</cp:lastModifiedBy>
  <cp:revision>179</cp:revision>
  <cp:lastPrinted>2019-06-19T15:12:51Z</cp:lastPrinted>
  <dcterms:created xsi:type="dcterms:W3CDTF">2017-02-07T20:40:42Z</dcterms:created>
  <dcterms:modified xsi:type="dcterms:W3CDTF">2019-08-01T18:26:35Z</dcterms:modified>
</cp:coreProperties>
</file>